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81" r:id="rId3"/>
    <p:sldId id="275" r:id="rId4"/>
    <p:sldId id="285" r:id="rId5"/>
    <p:sldId id="293" r:id="rId6"/>
    <p:sldId id="266" r:id="rId7"/>
    <p:sldId id="276" r:id="rId8"/>
    <p:sldId id="292" r:id="rId9"/>
    <p:sldId id="262" r:id="rId10"/>
    <p:sldId id="264" r:id="rId11"/>
    <p:sldId id="288" r:id="rId12"/>
    <p:sldId id="289" r:id="rId13"/>
    <p:sldId id="290" r:id="rId14"/>
    <p:sldId id="284"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A81"/>
    <a:srgbClr val="369671"/>
    <a:srgbClr val="002392"/>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F82FE9-0913-71BE-1799-2BB90F839109}" v="4" dt="2025-08-29T14:21:55.1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26" Type="http://schemas.openxmlformats.org/officeDocument/2006/relationships/customXml" Target="../customXml/item3.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9E90343C-2F6C-43CA-E867-3488AE6F9EBC}"/>
    <pc:docChg chg="modSld">
      <pc:chgData name="Josselin Bourges" userId="S::josselin.bourges@un.org::2853f2c9-8004-4548-bb73-10249e173b61" providerId="AD" clId="Web-{9E90343C-2F6C-43CA-E867-3488AE6F9EBC}" dt="2025-08-13T15:07:41.182" v="17" actId="20577"/>
      <pc:docMkLst>
        <pc:docMk/>
      </pc:docMkLst>
      <pc:sldChg chg="modSp">
        <pc:chgData name="Josselin Bourges" userId="S::josselin.bourges@un.org::2853f2c9-8004-4548-bb73-10249e173b61" providerId="AD" clId="Web-{9E90343C-2F6C-43CA-E867-3488AE6F9EBC}" dt="2025-08-13T15:07:40.417" v="12" actId="20577"/>
        <pc:sldMkLst>
          <pc:docMk/>
          <pc:sldMk cId="2982070104" sldId="275"/>
        </pc:sldMkLst>
        <pc:spChg chg="mod">
          <ac:chgData name="Josselin Bourges" userId="S::josselin.bourges@un.org::2853f2c9-8004-4548-bb73-10249e173b61" providerId="AD" clId="Web-{9E90343C-2F6C-43CA-E867-3488AE6F9EBC}" dt="2025-08-13T15:07:40.417" v="12" actId="20577"/>
          <ac:spMkLst>
            <pc:docMk/>
            <pc:sldMk cId="2982070104" sldId="275"/>
            <ac:spMk id="2" creationId="{66D1010F-1002-E5DC-B158-549122C32FA0}"/>
          </ac:spMkLst>
        </pc:spChg>
      </pc:sldChg>
      <pc:sldChg chg="modSp">
        <pc:chgData name="Josselin Bourges" userId="S::josselin.bourges@un.org::2853f2c9-8004-4548-bb73-10249e173b61" providerId="AD" clId="Web-{9E90343C-2F6C-43CA-E867-3488AE6F9EBC}" dt="2025-08-13T15:07:41.182" v="17" actId="20577"/>
        <pc:sldMkLst>
          <pc:docMk/>
          <pc:sldMk cId="2713081774" sldId="281"/>
        </pc:sldMkLst>
        <pc:spChg chg="mod">
          <ac:chgData name="Josselin Bourges" userId="S::josselin.bourges@un.org::2853f2c9-8004-4548-bb73-10249e173b61" providerId="AD" clId="Web-{9E90343C-2F6C-43CA-E867-3488AE6F9EBC}" dt="2025-08-13T15:07:41.182" v="17" actId="20577"/>
          <ac:spMkLst>
            <pc:docMk/>
            <pc:sldMk cId="2713081774" sldId="281"/>
            <ac:spMk id="2" creationId="{9A96926C-0C8B-4D73-AC73-3E7379AA0471}"/>
          </ac:spMkLst>
        </pc:spChg>
      </pc:sldChg>
    </pc:docChg>
  </pc:docChgLst>
  <pc:docChgLst>
    <pc:chgData name="Ruth Ouattara" userId="ef623609-f3d1-4537-8577-3dbd58257726" providerId="ADAL" clId="{664DE6B7-4A05-45B1-8E95-8C136846B11E}"/>
    <pc:docChg chg="undo redo custSel addSld delSld modSld sldOrd">
      <pc:chgData name="Ruth Ouattara" userId="ef623609-f3d1-4537-8577-3dbd58257726" providerId="ADAL" clId="{664DE6B7-4A05-45B1-8E95-8C136846B11E}" dt="2025-07-09T19:18:22.595" v="1222" actId="20577"/>
      <pc:docMkLst>
        <pc:docMk/>
      </pc:docMkLst>
      <pc:sldChg chg="addSp delSp modSp add mod ord setBg">
        <pc:chgData name="Ruth Ouattara" userId="ef623609-f3d1-4537-8577-3dbd58257726" providerId="ADAL" clId="{664DE6B7-4A05-45B1-8E95-8C136846B11E}" dt="2025-06-11T14:16:34.182" v="1183" actId="790"/>
        <pc:sldMkLst>
          <pc:docMk/>
          <pc:sldMk cId="3474446520" sldId="262"/>
        </pc:sldMkLst>
      </pc:sldChg>
      <pc:sldChg chg="addSp delSp modSp add mod modNotesTx">
        <pc:chgData name="Ruth Ouattara" userId="ef623609-f3d1-4537-8577-3dbd58257726" providerId="ADAL" clId="{664DE6B7-4A05-45B1-8E95-8C136846B11E}" dt="2025-06-11T14:16:34.182" v="1183" actId="790"/>
        <pc:sldMkLst>
          <pc:docMk/>
          <pc:sldMk cId="723875507" sldId="264"/>
        </pc:sldMkLst>
      </pc:sldChg>
      <pc:sldChg chg="addSp modSp mod modNotesTx">
        <pc:chgData name="Ruth Ouattara" userId="ef623609-f3d1-4537-8577-3dbd58257726" providerId="ADAL" clId="{664DE6B7-4A05-45B1-8E95-8C136846B11E}" dt="2025-06-11T14:16:34.182" v="1183" actId="790"/>
        <pc:sldMkLst>
          <pc:docMk/>
          <pc:sldMk cId="2056460221" sldId="266"/>
        </pc:sldMkLst>
      </pc:sldChg>
      <pc:sldChg chg="addSp delSp modSp add mod">
        <pc:chgData name="Ruth Ouattara" userId="ef623609-f3d1-4537-8577-3dbd58257726" providerId="ADAL" clId="{664DE6B7-4A05-45B1-8E95-8C136846B11E}" dt="2025-06-11T14:25:57.237" v="1189"/>
        <pc:sldMkLst>
          <pc:docMk/>
          <pc:sldMk cId="4061251164" sldId="272"/>
        </pc:sldMkLst>
      </pc:sldChg>
      <pc:sldChg chg="modSp mod">
        <pc:chgData name="Ruth Ouattara" userId="ef623609-f3d1-4537-8577-3dbd58257726" providerId="ADAL" clId="{664DE6B7-4A05-45B1-8E95-8C136846B11E}" dt="2025-06-11T14:16:34.182" v="1183" actId="790"/>
        <pc:sldMkLst>
          <pc:docMk/>
          <pc:sldMk cId="2982070104" sldId="275"/>
        </pc:sldMkLst>
      </pc:sldChg>
      <pc:sldChg chg="modSp add mod modNotesTx">
        <pc:chgData name="Ruth Ouattara" userId="ef623609-f3d1-4537-8577-3dbd58257726" providerId="ADAL" clId="{664DE6B7-4A05-45B1-8E95-8C136846B11E}" dt="2025-07-09T19:18:22.595" v="1222" actId="20577"/>
        <pc:sldMkLst>
          <pc:docMk/>
          <pc:sldMk cId="2950728046" sldId="276"/>
        </pc:sldMkLst>
      </pc:sldChg>
      <pc:sldChg chg="modSp mod">
        <pc:chgData name="Ruth Ouattara" userId="ef623609-f3d1-4537-8577-3dbd58257726" providerId="ADAL" clId="{664DE6B7-4A05-45B1-8E95-8C136846B11E}" dt="2025-06-11T14:16:34.182" v="1183" actId="790"/>
        <pc:sldMkLst>
          <pc:docMk/>
          <pc:sldMk cId="2713081774" sldId="281"/>
        </pc:sldMkLst>
      </pc:sldChg>
      <pc:sldChg chg="modSp add mod modNotesTx">
        <pc:chgData name="Ruth Ouattara" userId="ef623609-f3d1-4537-8577-3dbd58257726" providerId="ADAL" clId="{664DE6B7-4A05-45B1-8E95-8C136846B11E}" dt="2025-06-11T14:16:34.182" v="1183" actId="790"/>
        <pc:sldMkLst>
          <pc:docMk/>
          <pc:sldMk cId="2132083861" sldId="284"/>
        </pc:sldMkLst>
      </pc:sldChg>
      <pc:sldChg chg="modSp mod">
        <pc:chgData name="Ruth Ouattara" userId="ef623609-f3d1-4537-8577-3dbd58257726" providerId="ADAL" clId="{664DE6B7-4A05-45B1-8E95-8C136846B11E}" dt="2025-06-11T14:16:34.182" v="1183" actId="790"/>
        <pc:sldMkLst>
          <pc:docMk/>
          <pc:sldMk cId="91420380" sldId="285"/>
        </pc:sldMkLst>
      </pc:sldChg>
      <pc:sldChg chg="addSp modSp add mod modNotesTx">
        <pc:chgData name="Ruth Ouattara" userId="ef623609-f3d1-4537-8577-3dbd58257726" providerId="ADAL" clId="{664DE6B7-4A05-45B1-8E95-8C136846B11E}" dt="2025-06-11T14:16:34.182" v="1183" actId="790"/>
        <pc:sldMkLst>
          <pc:docMk/>
          <pc:sldMk cId="1688638681" sldId="288"/>
        </pc:sldMkLst>
      </pc:sldChg>
      <pc:sldChg chg="addSp modSp add mod modNotesTx">
        <pc:chgData name="Ruth Ouattara" userId="ef623609-f3d1-4537-8577-3dbd58257726" providerId="ADAL" clId="{664DE6B7-4A05-45B1-8E95-8C136846B11E}" dt="2025-06-11T14:16:34.182" v="1183" actId="790"/>
        <pc:sldMkLst>
          <pc:docMk/>
          <pc:sldMk cId="2383868340" sldId="289"/>
        </pc:sldMkLst>
      </pc:sldChg>
      <pc:sldChg chg="addSp modSp add mod modNotesTx">
        <pc:chgData name="Ruth Ouattara" userId="ef623609-f3d1-4537-8577-3dbd58257726" providerId="ADAL" clId="{664DE6B7-4A05-45B1-8E95-8C136846B11E}" dt="2025-06-11T14:16:34.182" v="1183" actId="790"/>
        <pc:sldMkLst>
          <pc:docMk/>
          <pc:sldMk cId="3411849129" sldId="290"/>
        </pc:sldMkLst>
      </pc:sldChg>
      <pc:sldChg chg="modSp add mod modNotesTx">
        <pc:chgData name="Ruth Ouattara" userId="ef623609-f3d1-4537-8577-3dbd58257726" providerId="ADAL" clId="{664DE6B7-4A05-45B1-8E95-8C136846B11E}" dt="2025-06-11T14:16:34.182" v="1183" actId="790"/>
        <pc:sldMkLst>
          <pc:docMk/>
          <pc:sldMk cId="2409697185" sldId="292"/>
        </pc:sldMkLst>
      </pc:sldChg>
      <pc:sldChg chg="modSp mod modNotesTx">
        <pc:chgData name="Ruth Ouattara" userId="ef623609-f3d1-4537-8577-3dbd58257726" providerId="ADAL" clId="{664DE6B7-4A05-45B1-8E95-8C136846B11E}" dt="2025-06-11T14:16:34.182" v="1183" actId="790"/>
        <pc:sldMkLst>
          <pc:docMk/>
          <pc:sldMk cId="2304663726" sldId="293"/>
        </pc:sldMkLst>
      </pc:sldChg>
      <pc:sldChg chg="add del">
        <pc:chgData name="Ruth Ouattara" userId="ef623609-f3d1-4537-8577-3dbd58257726" providerId="ADAL" clId="{664DE6B7-4A05-45B1-8E95-8C136846B11E}" dt="2025-06-11T13:57:26.051" v="864"/>
        <pc:sldMkLst>
          <pc:docMk/>
          <pc:sldMk cId="2028422538" sldId="294"/>
        </pc:sldMkLst>
      </pc:sldChg>
    </pc:docChg>
  </pc:docChgLst>
  <pc:docChgLst>
    <pc:chgData name="Josselin Bourges" userId="S::josselin.bourges@un.org::2853f2c9-8004-4548-bb73-10249e173b61" providerId="AD" clId="Web-{C9E7697B-24A1-134A-FFA5-DAB2F00836CC}"/>
    <pc:docChg chg="modSld">
      <pc:chgData name="Josselin Bourges" userId="S::josselin.bourges@un.org::2853f2c9-8004-4548-bb73-10249e173b61" providerId="AD" clId="Web-{C9E7697B-24A1-134A-FFA5-DAB2F00836CC}" dt="2025-08-08T20:51:31.929" v="284"/>
      <pc:docMkLst>
        <pc:docMk/>
      </pc:docMkLst>
      <pc:sldChg chg="modSp modNotes">
        <pc:chgData name="Josselin Bourges" userId="S::josselin.bourges@un.org::2853f2c9-8004-4548-bb73-10249e173b61" providerId="AD" clId="Web-{C9E7697B-24A1-134A-FFA5-DAB2F00836CC}" dt="2025-08-08T20:25:27.354" v="231"/>
        <pc:sldMkLst>
          <pc:docMk/>
          <pc:sldMk cId="3474446520" sldId="262"/>
        </pc:sldMkLst>
        <pc:spChg chg="mod">
          <ac:chgData name="Josselin Bourges" userId="S::josselin.bourges@un.org::2853f2c9-8004-4548-bb73-10249e173b61" providerId="AD" clId="Web-{C9E7697B-24A1-134A-FFA5-DAB2F00836CC}" dt="2025-08-08T20:24:11.102" v="214" actId="20577"/>
          <ac:spMkLst>
            <pc:docMk/>
            <pc:sldMk cId="3474446520" sldId="262"/>
            <ac:spMk id="3" creationId="{D9ABDD1F-C3A2-4EBA-8B3B-385D708D51D8}"/>
          </ac:spMkLst>
        </pc:spChg>
      </pc:sldChg>
      <pc:sldChg chg="modSp modNotes">
        <pc:chgData name="Josselin Bourges" userId="S::josselin.bourges@un.org::2853f2c9-8004-4548-bb73-10249e173b61" providerId="AD" clId="Web-{C9E7697B-24A1-134A-FFA5-DAB2F00836CC}" dt="2025-08-08T20:30:00.985" v="255"/>
        <pc:sldMkLst>
          <pc:docMk/>
          <pc:sldMk cId="723875507" sldId="264"/>
        </pc:sldMkLst>
        <pc:spChg chg="mod">
          <ac:chgData name="Josselin Bourges" userId="S::josselin.bourges@un.org::2853f2c9-8004-4548-bb73-10249e173b61" providerId="AD" clId="Web-{C9E7697B-24A1-134A-FFA5-DAB2F00836CC}" dt="2025-08-08T20:25:49.620" v="235" actId="20577"/>
          <ac:spMkLst>
            <pc:docMk/>
            <pc:sldMk cId="723875507" sldId="264"/>
            <ac:spMk id="2" creationId="{9F80BB10-88FB-4D6F-B1AB-141F1C60B4BB}"/>
          </ac:spMkLst>
        </pc:spChg>
      </pc:sldChg>
      <pc:sldChg chg="modSp modNotes">
        <pc:chgData name="Josselin Bourges" userId="S::josselin.bourges@un.org::2853f2c9-8004-4548-bb73-10249e173b61" providerId="AD" clId="Web-{C9E7697B-24A1-134A-FFA5-DAB2F00836CC}" dt="2025-08-08T19:52:27.286" v="85" actId="20577"/>
        <pc:sldMkLst>
          <pc:docMk/>
          <pc:sldMk cId="2056460221" sldId="266"/>
        </pc:sldMkLst>
        <pc:spChg chg="mod">
          <ac:chgData name="Josselin Bourges" userId="S::josselin.bourges@un.org::2853f2c9-8004-4548-bb73-10249e173b61" providerId="AD" clId="Web-{C9E7697B-24A1-134A-FFA5-DAB2F00836CC}" dt="2025-08-08T18:45:12.276" v="24" actId="20577"/>
          <ac:spMkLst>
            <pc:docMk/>
            <pc:sldMk cId="2056460221" sldId="266"/>
            <ac:spMk id="7" creationId="{CD57B3D8-1348-4C5E-976F-D46BEA8B69DD}"/>
          </ac:spMkLst>
        </pc:spChg>
        <pc:spChg chg="mod">
          <ac:chgData name="Josselin Bourges" userId="S::josselin.bourges@un.org::2853f2c9-8004-4548-bb73-10249e173b61" providerId="AD" clId="Web-{C9E7697B-24A1-134A-FFA5-DAB2F00836CC}" dt="2025-08-08T19:52:27.286" v="85" actId="20577"/>
          <ac:spMkLst>
            <pc:docMk/>
            <pc:sldMk cId="2056460221" sldId="266"/>
            <ac:spMk id="9" creationId="{98A243FC-2D20-4365-B288-6BF873D1B7BF}"/>
          </ac:spMkLst>
        </pc:spChg>
      </pc:sldChg>
      <pc:sldChg chg="modSp modNotes">
        <pc:chgData name="Josselin Bourges" userId="S::josselin.bourges@un.org::2853f2c9-8004-4548-bb73-10249e173b61" providerId="AD" clId="Web-{C9E7697B-24A1-134A-FFA5-DAB2F00836CC}" dt="2025-08-08T20:50:50.630" v="283"/>
        <pc:sldMkLst>
          <pc:docMk/>
          <pc:sldMk cId="4061251164" sldId="272"/>
        </pc:sldMkLst>
        <pc:spChg chg="mod">
          <ac:chgData name="Josselin Bourges" userId="S::josselin.bourges@un.org::2853f2c9-8004-4548-bb73-10249e173b61" providerId="AD" clId="Web-{C9E7697B-24A1-134A-FFA5-DAB2F00836CC}" dt="2025-08-08T20:50:37.661" v="277" actId="20577"/>
          <ac:spMkLst>
            <pc:docMk/>
            <pc:sldMk cId="4061251164" sldId="272"/>
            <ac:spMk id="3" creationId="{47597138-421F-405B-A48C-5C84933642A5}"/>
          </ac:spMkLst>
        </pc:spChg>
      </pc:sldChg>
      <pc:sldChg chg="modSp">
        <pc:chgData name="Josselin Bourges" userId="S::josselin.bourges@un.org::2853f2c9-8004-4548-bb73-10249e173b61" providerId="AD" clId="Web-{C9E7697B-24A1-134A-FFA5-DAB2F00836CC}" dt="2025-08-08T20:30:51.626" v="267" actId="20577"/>
        <pc:sldMkLst>
          <pc:docMk/>
          <pc:sldMk cId="2950728046" sldId="276"/>
        </pc:sldMkLst>
        <pc:spChg chg="mod">
          <ac:chgData name="Josselin Bourges" userId="S::josselin.bourges@un.org::2853f2c9-8004-4548-bb73-10249e173b61" providerId="AD" clId="Web-{C9E7697B-24A1-134A-FFA5-DAB2F00836CC}" dt="2025-08-08T20:30:51.626" v="267" actId="20577"/>
          <ac:spMkLst>
            <pc:docMk/>
            <pc:sldMk cId="2950728046" sldId="276"/>
            <ac:spMk id="3" creationId="{807598B7-0886-44B6-AF5E-2446CB0F5295}"/>
          </ac:spMkLst>
        </pc:spChg>
      </pc:sldChg>
      <pc:sldChg chg="modNotes">
        <pc:chgData name="Josselin Bourges" userId="S::josselin.bourges@un.org::2853f2c9-8004-4548-bb73-10249e173b61" providerId="AD" clId="Web-{C9E7697B-24A1-134A-FFA5-DAB2F00836CC}" dt="2025-08-08T18:41:31.040" v="5"/>
        <pc:sldMkLst>
          <pc:docMk/>
          <pc:sldMk cId="2713081774" sldId="281"/>
        </pc:sldMkLst>
      </pc:sldChg>
      <pc:sldChg chg="modNotes">
        <pc:chgData name="Josselin Bourges" userId="S::josselin.bourges@un.org::2853f2c9-8004-4548-bb73-10249e173b61" providerId="AD" clId="Web-{C9E7697B-24A1-134A-FFA5-DAB2F00836CC}" dt="2025-08-08T20:51:31.929" v="284"/>
        <pc:sldMkLst>
          <pc:docMk/>
          <pc:sldMk cId="2132083861" sldId="284"/>
        </pc:sldMkLst>
      </pc:sldChg>
      <pc:sldChg chg="modSp">
        <pc:chgData name="Josselin Bourges" userId="S::josselin.bourges@un.org::2853f2c9-8004-4548-bb73-10249e173b61" providerId="AD" clId="Web-{C9E7697B-24A1-134A-FFA5-DAB2F00836CC}" dt="2025-08-08T20:30:41.766" v="259" actId="20577"/>
        <pc:sldMkLst>
          <pc:docMk/>
          <pc:sldMk cId="1688638681" sldId="288"/>
        </pc:sldMkLst>
        <pc:spChg chg="mod">
          <ac:chgData name="Josselin Bourges" userId="S::josselin.bourges@un.org::2853f2c9-8004-4548-bb73-10249e173b61" providerId="AD" clId="Web-{C9E7697B-24A1-134A-FFA5-DAB2F00836CC}" dt="2025-08-08T20:30:41.766" v="259" actId="20577"/>
          <ac:spMkLst>
            <pc:docMk/>
            <pc:sldMk cId="1688638681" sldId="288"/>
            <ac:spMk id="17" creationId="{D547DE15-0910-91A3-B8BC-7F2C4BE158BB}"/>
          </ac:spMkLst>
        </pc:spChg>
      </pc:sldChg>
      <pc:sldChg chg="modSp modNotes">
        <pc:chgData name="Josselin Bourges" userId="S::josselin.bourges@un.org::2853f2c9-8004-4548-bb73-10249e173b61" providerId="AD" clId="Web-{C9E7697B-24A1-134A-FFA5-DAB2F00836CC}" dt="2025-08-08T20:19:13.058" v="181" actId="20577"/>
        <pc:sldMkLst>
          <pc:docMk/>
          <pc:sldMk cId="2409697185" sldId="292"/>
        </pc:sldMkLst>
        <pc:spChg chg="mod">
          <ac:chgData name="Josselin Bourges" userId="S::josselin.bourges@un.org::2853f2c9-8004-4548-bb73-10249e173b61" providerId="AD" clId="Web-{C9E7697B-24A1-134A-FFA5-DAB2F00836CC}" dt="2025-08-08T20:19:13.058" v="181" actId="20577"/>
          <ac:spMkLst>
            <pc:docMk/>
            <pc:sldMk cId="2409697185" sldId="292"/>
            <ac:spMk id="14" creationId="{63B4F373-6D9D-40A2-9B38-0EFED3E36C00}"/>
          </ac:spMkLst>
        </pc:spChg>
        <pc:spChg chg="mod">
          <ac:chgData name="Josselin Bourges" userId="S::josselin.bourges@un.org::2853f2c9-8004-4548-bb73-10249e173b61" providerId="AD" clId="Web-{C9E7697B-24A1-134A-FFA5-DAB2F00836CC}" dt="2025-08-08T20:01:10.972" v="115" actId="20577"/>
          <ac:spMkLst>
            <pc:docMk/>
            <pc:sldMk cId="2409697185" sldId="292"/>
            <ac:spMk id="18" creationId="{85D1815B-E3A0-4758-AAB7-5CC75036643F}"/>
          </ac:spMkLst>
        </pc:spChg>
        <pc:spChg chg="mod">
          <ac:chgData name="Josselin Bourges" userId="S::josselin.bourges@un.org::2853f2c9-8004-4548-bb73-10249e173b61" providerId="AD" clId="Web-{C9E7697B-24A1-134A-FFA5-DAB2F00836CC}" dt="2025-08-08T20:00:16.154" v="105" actId="20577"/>
          <ac:spMkLst>
            <pc:docMk/>
            <pc:sldMk cId="2409697185" sldId="292"/>
            <ac:spMk id="22" creationId="{6B76AC06-9DB5-4538-910A-D404A7C66F94}"/>
          </ac:spMkLst>
        </pc:spChg>
      </pc:sldChg>
    </pc:docChg>
  </pc:docChgLst>
  <pc:docChgLst>
    <pc:chgData name="Josselin Bourges" userId="S::josselin.bourges@un.org::2853f2c9-8004-4548-bb73-10249e173b61" providerId="AD" clId="Web-{3CD92015-32FC-7794-A6DD-C39A76D47302}"/>
    <pc:docChg chg="modSld">
      <pc:chgData name="Josselin Bourges" userId="S::josselin.bourges@un.org::2853f2c9-8004-4548-bb73-10249e173b61" providerId="AD" clId="Web-{3CD92015-32FC-7794-A6DD-C39A76D47302}" dt="2025-08-07T20:51:52.004" v="6" actId="20577"/>
      <pc:docMkLst>
        <pc:docMk/>
      </pc:docMkLst>
      <pc:sldChg chg="modSp">
        <pc:chgData name="Josselin Bourges" userId="S::josselin.bourges@un.org::2853f2c9-8004-4548-bb73-10249e173b61" providerId="AD" clId="Web-{3CD92015-32FC-7794-A6DD-C39A76D47302}" dt="2025-08-07T20:51:52.004" v="6" actId="20577"/>
        <pc:sldMkLst>
          <pc:docMk/>
          <pc:sldMk cId="2056460221" sldId="266"/>
        </pc:sldMkLst>
        <pc:spChg chg="mod">
          <ac:chgData name="Josselin Bourges" userId="S::josselin.bourges@un.org::2853f2c9-8004-4548-bb73-10249e173b61" providerId="AD" clId="Web-{3CD92015-32FC-7794-A6DD-C39A76D47302}" dt="2025-08-07T20:51:52.004" v="6" actId="20577"/>
          <ac:spMkLst>
            <pc:docMk/>
            <pc:sldMk cId="2056460221" sldId="266"/>
            <ac:spMk id="9" creationId="{98A243FC-2D20-4365-B288-6BF873D1B7BF}"/>
          </ac:spMkLst>
        </pc:spChg>
      </pc:sldChg>
      <pc:sldChg chg="modSp">
        <pc:chgData name="Josselin Bourges" userId="S::josselin.bourges@un.org::2853f2c9-8004-4548-bb73-10249e173b61" providerId="AD" clId="Web-{3CD92015-32FC-7794-A6DD-C39A76D47302}" dt="2025-08-07T20:49:06.828" v="5" actId="20577"/>
        <pc:sldMkLst>
          <pc:docMk/>
          <pc:sldMk cId="2982070104" sldId="275"/>
        </pc:sldMkLst>
        <pc:spChg chg="mod">
          <ac:chgData name="Josselin Bourges" userId="S::josselin.bourges@un.org::2853f2c9-8004-4548-bb73-10249e173b61" providerId="AD" clId="Web-{3CD92015-32FC-7794-A6DD-C39A76D47302}" dt="2025-08-07T20:49:06.828" v="5" actId="20577"/>
          <ac:spMkLst>
            <pc:docMk/>
            <pc:sldMk cId="2982070104" sldId="275"/>
            <ac:spMk id="2" creationId="{66D1010F-1002-E5DC-B158-549122C32FA0}"/>
          </ac:spMkLst>
        </pc:spChg>
      </pc:sldChg>
      <pc:sldChg chg="modSp">
        <pc:chgData name="Josselin Bourges" userId="S::josselin.bourges@un.org::2853f2c9-8004-4548-bb73-10249e173b61" providerId="AD" clId="Web-{3CD92015-32FC-7794-A6DD-C39A76D47302}" dt="2025-08-07T20:47:21.717" v="2" actId="20577"/>
        <pc:sldMkLst>
          <pc:docMk/>
          <pc:sldMk cId="2713081774" sldId="281"/>
        </pc:sldMkLst>
        <pc:spChg chg="mod">
          <ac:chgData name="Josselin Bourges" userId="S::josselin.bourges@un.org::2853f2c9-8004-4548-bb73-10249e173b61" providerId="AD" clId="Web-{3CD92015-32FC-7794-A6DD-C39A76D47302}" dt="2025-08-07T20:47:21.717" v="2" actId="20577"/>
          <ac:spMkLst>
            <pc:docMk/>
            <pc:sldMk cId="2713081774" sldId="281"/>
            <ac:spMk id="2" creationId="{9A96926C-0C8B-4D73-AC73-3E7379AA0471}"/>
          </ac:spMkLst>
        </pc:spChg>
      </pc:sldChg>
    </pc:docChg>
  </pc:docChgLst>
  <pc:docChgLst>
    <pc:chgData name="Josselin Bourges" userId="S::josselin.bourges@un.org::2853f2c9-8004-4548-bb73-10249e173b61" providerId="AD" clId="Web-{11B4B9CC-AB6B-F3BE-06CE-FAD5D3A90B8C}"/>
    <pc:docChg chg="modSld">
      <pc:chgData name="Josselin Bourges" userId="S::josselin.bourges@un.org::2853f2c9-8004-4548-bb73-10249e173b61" providerId="AD" clId="Web-{11B4B9CC-AB6B-F3BE-06CE-FAD5D3A90B8C}" dt="2025-08-12T18:31:43.573" v="3"/>
      <pc:docMkLst>
        <pc:docMk/>
      </pc:docMkLst>
      <pc:sldChg chg="modNotes">
        <pc:chgData name="Josselin Bourges" userId="S::josselin.bourges@un.org::2853f2c9-8004-4548-bb73-10249e173b61" providerId="AD" clId="Web-{11B4B9CC-AB6B-F3BE-06CE-FAD5D3A90B8C}" dt="2025-08-12T18:31:43.573" v="3"/>
        <pc:sldMkLst>
          <pc:docMk/>
          <pc:sldMk cId="2982070104" sldId="275"/>
        </pc:sldMkLst>
      </pc:sldChg>
    </pc:docChg>
  </pc:docChgLst>
  <pc:docChgLst>
    <pc:chgData name="Josselin Bourges" userId="S::josselin.bourges@un.org::2853f2c9-8004-4548-bb73-10249e173b61" providerId="AD" clId="Web-{DD1C651A-02C4-B53D-8421-75FA27666AF9}"/>
    <pc:docChg chg="modSld">
      <pc:chgData name="Josselin Bourges" userId="S::josselin.bourges@un.org::2853f2c9-8004-4548-bb73-10249e173b61" providerId="AD" clId="Web-{DD1C651A-02C4-B53D-8421-75FA27666AF9}" dt="2025-08-13T20:00:08.251" v="9"/>
      <pc:docMkLst>
        <pc:docMk/>
      </pc:docMkLst>
      <pc:sldChg chg="modNotes">
        <pc:chgData name="Josselin Bourges" userId="S::josselin.bourges@un.org::2853f2c9-8004-4548-bb73-10249e173b61" providerId="AD" clId="Web-{DD1C651A-02C4-B53D-8421-75FA27666AF9}" dt="2025-08-13T20:00:00.267" v="6"/>
        <pc:sldMkLst>
          <pc:docMk/>
          <pc:sldMk cId="723875507" sldId="264"/>
        </pc:sldMkLst>
      </pc:sldChg>
      <pc:sldChg chg="modNotes">
        <pc:chgData name="Josselin Bourges" userId="S::josselin.bourges@un.org::2853f2c9-8004-4548-bb73-10249e173b61" providerId="AD" clId="Web-{DD1C651A-02C4-B53D-8421-75FA27666AF9}" dt="2025-08-13T19:59:54.641" v="5"/>
        <pc:sldMkLst>
          <pc:docMk/>
          <pc:sldMk cId="2056460221" sldId="266"/>
        </pc:sldMkLst>
      </pc:sldChg>
      <pc:sldChg chg="modNotes">
        <pc:chgData name="Josselin Bourges" userId="S::josselin.bourges@un.org::2853f2c9-8004-4548-bb73-10249e173b61" providerId="AD" clId="Web-{DD1C651A-02C4-B53D-8421-75FA27666AF9}" dt="2025-08-13T19:59:46.719" v="0"/>
        <pc:sldMkLst>
          <pc:docMk/>
          <pc:sldMk cId="2713081774" sldId="281"/>
        </pc:sldMkLst>
      </pc:sldChg>
      <pc:sldChg chg="modNotes">
        <pc:chgData name="Josselin Bourges" userId="S::josselin.bourges@un.org::2853f2c9-8004-4548-bb73-10249e173b61" providerId="AD" clId="Web-{DD1C651A-02C4-B53D-8421-75FA27666AF9}" dt="2025-08-13T20:00:08.251" v="9"/>
        <pc:sldMkLst>
          <pc:docMk/>
          <pc:sldMk cId="2132083861" sldId="284"/>
        </pc:sldMkLst>
      </pc:sldChg>
      <pc:sldChg chg="modNotes">
        <pc:chgData name="Josselin Bourges" userId="S::josselin.bourges@un.org::2853f2c9-8004-4548-bb73-10249e173b61" providerId="AD" clId="Web-{DD1C651A-02C4-B53D-8421-75FA27666AF9}" dt="2025-08-13T19:59:51.548" v="3"/>
        <pc:sldMkLst>
          <pc:docMk/>
          <pc:sldMk cId="2304663726" sldId="293"/>
        </pc:sldMkLst>
      </pc:sldChg>
    </pc:docChg>
  </pc:docChgLst>
  <pc:docChgLst>
    <pc:chgData name="Josselin Bourges" userId="S::josselin.bourges@un.org::2853f2c9-8004-4548-bb73-10249e173b61" providerId="AD" clId="Web-{9585BD04-0CAE-FBC7-BA1E-39F0B5F0A677}"/>
    <pc:docChg chg="modSld">
      <pc:chgData name="Josselin Bourges" userId="S::josselin.bourges@un.org::2853f2c9-8004-4548-bb73-10249e173b61" providerId="AD" clId="Web-{9585BD04-0CAE-FBC7-BA1E-39F0B5F0A677}" dt="2025-08-13T16:39:16.065" v="2"/>
      <pc:docMkLst>
        <pc:docMk/>
      </pc:docMkLst>
      <pc:sldChg chg="modNotes">
        <pc:chgData name="Josselin Bourges" userId="S::josselin.bourges@un.org::2853f2c9-8004-4548-bb73-10249e173b61" providerId="AD" clId="Web-{9585BD04-0CAE-FBC7-BA1E-39F0B5F0A677}" dt="2025-08-13T16:39:16.065" v="2"/>
        <pc:sldMkLst>
          <pc:docMk/>
          <pc:sldMk cId="2713081774" sldId="281"/>
        </pc:sldMkLst>
      </pc:sldChg>
    </pc:docChg>
  </pc:docChgLst>
  <pc:docChgLst>
    <pc:chgData name="Josselin Bourges" userId="S::josselin.bourges@un.org::2853f2c9-8004-4548-bb73-10249e173b61" providerId="AD" clId="Web-{987EBED5-D84F-9385-9F7B-B128F5330F32}"/>
    <pc:docChg chg="modSld">
      <pc:chgData name="Josselin Bourges" userId="S::josselin.bourges@un.org::2853f2c9-8004-4548-bb73-10249e173b61" providerId="AD" clId="Web-{987EBED5-D84F-9385-9F7B-B128F5330F32}" dt="2025-08-11T20:09:27.146" v="84"/>
      <pc:docMkLst>
        <pc:docMk/>
      </pc:docMkLst>
      <pc:sldChg chg="modNotes">
        <pc:chgData name="Josselin Bourges" userId="S::josselin.bourges@un.org::2853f2c9-8004-4548-bb73-10249e173b61" providerId="AD" clId="Web-{987EBED5-D84F-9385-9F7B-B128F5330F32}" dt="2025-08-11T20:07:36.770" v="43"/>
        <pc:sldMkLst>
          <pc:docMk/>
          <pc:sldMk cId="723875507" sldId="264"/>
        </pc:sldMkLst>
      </pc:sldChg>
      <pc:sldChg chg="modSp modNotes">
        <pc:chgData name="Josselin Bourges" userId="S::josselin.bourges@un.org::2853f2c9-8004-4548-bb73-10249e173b61" providerId="AD" clId="Web-{987EBED5-D84F-9385-9F7B-B128F5330F32}" dt="2025-08-11T20:09:02.896" v="69"/>
        <pc:sldMkLst>
          <pc:docMk/>
          <pc:sldMk cId="1688638681" sldId="288"/>
        </pc:sldMkLst>
        <pc:spChg chg="mod">
          <ac:chgData name="Josselin Bourges" userId="S::josselin.bourges@un.org::2853f2c9-8004-4548-bb73-10249e173b61" providerId="AD" clId="Web-{987EBED5-D84F-9385-9F7B-B128F5330F32}" dt="2025-08-11T20:07:40.864" v="51" actId="20577"/>
          <ac:spMkLst>
            <pc:docMk/>
            <pc:sldMk cId="1688638681" sldId="288"/>
            <ac:spMk id="2" creationId="{6831211C-84CE-4CA5-B652-879CDA819502}"/>
          </ac:spMkLst>
        </pc:spChg>
      </pc:sldChg>
      <pc:sldChg chg="modSp modNotes">
        <pc:chgData name="Josselin Bourges" userId="S::josselin.bourges@un.org::2853f2c9-8004-4548-bb73-10249e173b61" providerId="AD" clId="Web-{987EBED5-D84F-9385-9F7B-B128F5330F32}" dt="2025-08-11T20:09:13.474" v="76"/>
        <pc:sldMkLst>
          <pc:docMk/>
          <pc:sldMk cId="2383868340" sldId="289"/>
        </pc:sldMkLst>
        <pc:spChg chg="mod">
          <ac:chgData name="Josselin Bourges" userId="S::josselin.bourges@un.org::2853f2c9-8004-4548-bb73-10249e173b61" providerId="AD" clId="Web-{987EBED5-D84F-9385-9F7B-B128F5330F32}" dt="2025-08-11T20:09:10.271" v="74" actId="20577"/>
          <ac:spMkLst>
            <pc:docMk/>
            <pc:sldMk cId="2383868340" sldId="289"/>
            <ac:spMk id="2" creationId="{4E7B3B0D-CDDE-4BDF-AAED-427D162D8AF7}"/>
          </ac:spMkLst>
        </pc:spChg>
      </pc:sldChg>
      <pc:sldChg chg="modSp modNotes">
        <pc:chgData name="Josselin Bourges" userId="S::josselin.bourges@un.org::2853f2c9-8004-4548-bb73-10249e173b61" providerId="AD" clId="Web-{987EBED5-D84F-9385-9F7B-B128F5330F32}" dt="2025-08-11T20:09:27.146" v="84"/>
        <pc:sldMkLst>
          <pc:docMk/>
          <pc:sldMk cId="3411849129" sldId="290"/>
        </pc:sldMkLst>
        <pc:spChg chg="mod">
          <ac:chgData name="Josselin Bourges" userId="S::josselin.bourges@un.org::2853f2c9-8004-4548-bb73-10249e173b61" providerId="AD" clId="Web-{987EBED5-D84F-9385-9F7B-B128F5330F32}" dt="2025-08-11T20:09:20.006" v="82" actId="20577"/>
          <ac:spMkLst>
            <pc:docMk/>
            <pc:sldMk cId="3411849129" sldId="290"/>
            <ac:spMk id="2" creationId="{A7A1ABB5-9BCF-411B-A6A1-6A87F5AF4E80}"/>
          </ac:spMkLst>
        </pc:spChg>
      </pc:sldChg>
      <pc:sldChg chg="modNotes">
        <pc:chgData name="Josselin Bourges" userId="S::josselin.bourges@un.org::2853f2c9-8004-4548-bb73-10249e173b61" providerId="AD" clId="Web-{987EBED5-D84F-9385-9F7B-B128F5330F32}" dt="2025-08-11T19:05:31.754" v="24"/>
        <pc:sldMkLst>
          <pc:docMk/>
          <pc:sldMk cId="2304663726" sldId="293"/>
        </pc:sldMkLst>
      </pc:sldChg>
    </pc:docChg>
  </pc:docChgLst>
  <pc:docChgLst>
    <pc:chgData name="Josselin Bourges" userId="S::josselin.bourges@un.org::2853f2c9-8004-4548-bb73-10249e173b61" providerId="AD" clId="Web-{B5F82FE9-0913-71BE-1799-2BB90F839109}"/>
    <pc:docChg chg="modSld">
      <pc:chgData name="Josselin Bourges" userId="S::josselin.bourges@un.org::2853f2c9-8004-4548-bb73-10249e173b61" providerId="AD" clId="Web-{B5F82FE9-0913-71BE-1799-2BB90F839109}" dt="2025-08-29T14:21:55.180" v="3" actId="1076"/>
      <pc:docMkLst>
        <pc:docMk/>
      </pc:docMkLst>
      <pc:sldChg chg="addSp delSp modSp">
        <pc:chgData name="Josselin Bourges" userId="S::josselin.bourges@un.org::2853f2c9-8004-4548-bb73-10249e173b61" providerId="AD" clId="Web-{B5F82FE9-0913-71BE-1799-2BB90F839109}" dt="2025-08-29T14:21:55.180" v="3" actId="1076"/>
        <pc:sldMkLst>
          <pc:docMk/>
          <pc:sldMk cId="4061251164" sldId="272"/>
        </pc:sldMkLst>
        <pc:spChg chg="del">
          <ac:chgData name="Josselin Bourges" userId="S::josselin.bourges@un.org::2853f2c9-8004-4548-bb73-10249e173b61" providerId="AD" clId="Web-{B5F82FE9-0913-71BE-1799-2BB90F839109}" dt="2025-08-29T14:21:51.149" v="2"/>
          <ac:spMkLst>
            <pc:docMk/>
            <pc:sldMk cId="4061251164" sldId="272"/>
            <ac:spMk id="6" creationId="{5A83676B-FEDA-88AF-EAA5-36D862FB94F1}"/>
          </ac:spMkLst>
        </pc:spChg>
        <pc:picChg chg="del">
          <ac:chgData name="Josselin Bourges" userId="S::josselin.bourges@un.org::2853f2c9-8004-4548-bb73-10249e173b61" providerId="AD" clId="Web-{B5F82FE9-0913-71BE-1799-2BB90F839109}" dt="2025-08-29T14:21:49.789" v="1"/>
          <ac:picMkLst>
            <pc:docMk/>
            <pc:sldMk cId="4061251164" sldId="272"/>
            <ac:picMk id="4" creationId="{AFD5164F-BF60-5193-EF9A-FB600EEBE8AA}"/>
          </ac:picMkLst>
        </pc:picChg>
        <pc:picChg chg="add mod">
          <ac:chgData name="Josselin Bourges" userId="S::josselin.bourges@un.org::2853f2c9-8004-4548-bb73-10249e173b61" providerId="AD" clId="Web-{B5F82FE9-0913-71BE-1799-2BB90F839109}" dt="2025-08-29T14:21:55.180" v="3" actId="1076"/>
          <ac:picMkLst>
            <pc:docMk/>
            <pc:sldMk cId="4061251164" sldId="272"/>
            <ac:picMk id="5" creationId="{AD0C03F4-6B9B-C00A-E788-FE518BD7A111}"/>
          </ac:picMkLst>
        </pc:picChg>
      </pc:sldChg>
    </pc:docChg>
  </pc:docChgLst>
  <pc:docChgLst>
    <pc:chgData name="Josselin Bourges" userId="S::josselin.bourges@un.org::2853f2c9-8004-4548-bb73-10249e173b61" providerId="AD" clId="Web-{4C73E3B0-BFAD-A77D-55FC-DA836D29D3BD}"/>
    <pc:docChg chg="modSld">
      <pc:chgData name="Josselin Bourges" userId="S::josselin.bourges@un.org::2853f2c9-8004-4548-bb73-10249e173b61" providerId="AD" clId="Web-{4C73E3B0-BFAD-A77D-55FC-DA836D29D3BD}" dt="2025-08-11T15:05:36.666" v="28" actId="20577"/>
      <pc:docMkLst>
        <pc:docMk/>
      </pc:docMkLst>
      <pc:sldChg chg="modSp">
        <pc:chgData name="Josselin Bourges" userId="S::josselin.bourges@un.org::2853f2c9-8004-4548-bb73-10249e173b61" providerId="AD" clId="Web-{4C73E3B0-BFAD-A77D-55FC-DA836D29D3BD}" dt="2025-08-11T15:05:36.666" v="28" actId="20577"/>
        <pc:sldMkLst>
          <pc:docMk/>
          <pc:sldMk cId="4061251164" sldId="272"/>
        </pc:sldMkLst>
        <pc:spChg chg="mod">
          <ac:chgData name="Josselin Bourges" userId="S::josselin.bourges@un.org::2853f2c9-8004-4548-bb73-10249e173b61" providerId="AD" clId="Web-{4C73E3B0-BFAD-A77D-55FC-DA836D29D3BD}" dt="2025-08-11T15:05:36.666" v="28" actId="20577"/>
          <ac:spMkLst>
            <pc:docMk/>
            <pc:sldMk cId="4061251164" sldId="272"/>
            <ac:spMk id="3" creationId="{47597138-421F-405B-A48C-5C84933642A5}"/>
          </ac:spMkLst>
        </pc:spChg>
      </pc:sldChg>
      <pc:sldChg chg="modSp">
        <pc:chgData name="Josselin Bourges" userId="S::josselin.bourges@un.org::2853f2c9-8004-4548-bb73-10249e173b61" providerId="AD" clId="Web-{4C73E3B0-BFAD-A77D-55FC-DA836D29D3BD}" dt="2025-08-11T15:00:26.821" v="2" actId="20577"/>
        <pc:sldMkLst>
          <pc:docMk/>
          <pc:sldMk cId="1688638681" sldId="288"/>
        </pc:sldMkLst>
        <pc:spChg chg="mod">
          <ac:chgData name="Josselin Bourges" userId="S::josselin.bourges@un.org::2853f2c9-8004-4548-bb73-10249e173b61" providerId="AD" clId="Web-{4C73E3B0-BFAD-A77D-55FC-DA836D29D3BD}" dt="2025-08-11T15:00:26.821" v="2" actId="20577"/>
          <ac:spMkLst>
            <pc:docMk/>
            <pc:sldMk cId="1688638681" sldId="288"/>
            <ac:spMk id="17" creationId="{D547DE15-0910-91A3-B8BC-7F2C4BE158BB}"/>
          </ac:spMkLst>
        </pc:spChg>
      </pc:sldChg>
      <pc:sldChg chg="modSp">
        <pc:chgData name="Josselin Bourges" userId="S::josselin.bourges@un.org::2853f2c9-8004-4548-bb73-10249e173b61" providerId="AD" clId="Web-{4C73E3B0-BFAD-A77D-55FC-DA836D29D3BD}" dt="2025-08-11T15:03:06.087" v="5" actId="20577"/>
        <pc:sldMkLst>
          <pc:docMk/>
          <pc:sldMk cId="3411849129" sldId="290"/>
        </pc:sldMkLst>
        <pc:spChg chg="mod">
          <ac:chgData name="Josselin Bourges" userId="S::josselin.bourges@un.org::2853f2c9-8004-4548-bb73-10249e173b61" providerId="AD" clId="Web-{4C73E3B0-BFAD-A77D-55FC-DA836D29D3BD}" dt="2025-08-11T15:03:06.087" v="5" actId="20577"/>
          <ac:spMkLst>
            <pc:docMk/>
            <pc:sldMk cId="3411849129" sldId="290"/>
            <ac:spMk id="10" creationId="{291FCD0C-5251-DB21-710B-D5B9FFC96CB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0BC93A-3F79-48D0-8938-FA55083DCAF6}"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5C82E2-BD6C-48C5-A041-39FC729F24CA}" type="slidenum">
              <a:rPr lang="en-US" smtClean="0"/>
              <a:t>‹N°›</a:t>
            </a:fld>
            <a:endParaRPr lang="en-US"/>
          </a:p>
        </p:txBody>
      </p:sp>
    </p:spTree>
    <p:extLst>
      <p:ext uri="{BB962C8B-B14F-4D97-AF65-F5344CB8AC3E}">
        <p14:creationId xmlns:p14="http://schemas.microsoft.com/office/powerpoint/2010/main" val="1809079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i="1"/>
              <a:t>(Avant de commencer l’étude de cas, divisez les </a:t>
            </a:r>
            <a:r>
              <a:rPr lang="fr-FR" i="1" err="1"/>
              <a:t>participant·e·s</a:t>
            </a:r>
            <a:r>
              <a:rPr lang="fr-FR" i="1"/>
              <a:t> en groupes de quatre ou cinq personnes et distribuez les documents.)</a:t>
            </a:r>
          </a:p>
          <a:p>
            <a:endParaRPr lang="fr-FR"/>
          </a:p>
          <a:p>
            <a:r>
              <a:rPr lang="fr-FR" b="1"/>
              <a:t>Message clé : Présenter l’étude de cas.</a:t>
            </a:r>
            <a:endParaRPr lang="fr-FR"/>
          </a:p>
          <a:p>
            <a:endParaRPr lang="fr-FR" b="1"/>
          </a:p>
          <a:p>
            <a:r>
              <a:rPr lang="fr-FR"/>
              <a:t>Bonjour à toutes et à tous, et bienvenue ! Dans cette session, nous allons examiner comment intégrer les considérations de genre dans le travail de la composante militaire des opérations de paix.</a:t>
            </a:r>
          </a:p>
          <a:p>
            <a:endParaRPr lang="fr-FR"/>
          </a:p>
          <a:p>
            <a:r>
              <a:rPr lang="fr-FR"/>
              <a:t>Passons maintenant à une étude de cas pratique. Cette étude de cas porte sur la manière de planifier des opérations militaires sensibles au genre.</a:t>
            </a: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a:p>
        </p:txBody>
      </p:sp>
    </p:spTree>
    <p:extLst>
      <p:ext uri="{BB962C8B-B14F-4D97-AF65-F5344CB8AC3E}">
        <p14:creationId xmlns:p14="http://schemas.microsoft.com/office/powerpoint/2010/main" val="671428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a:t>(Scénario à présenter – un par un ou collectivement – pendant l’exercice. Des copies papier des scénarios peuvent également être distribuées.) </a:t>
            </a:r>
            <a:r>
              <a:rPr lang="fr-FR" b="1"/>
              <a:t>Ne montrez pas les scénarios aux participants avant le moment opportun.</a:t>
            </a:r>
            <a:endParaRPr lang="fr-FR"/>
          </a:p>
          <a:p>
            <a:pPr marL="168910">
              <a:lnSpc>
                <a:spcPct val="107000"/>
              </a:lnSpc>
              <a:spcBef>
                <a:spcPts val="255"/>
              </a:spcBef>
              <a:spcAft>
                <a:spcPts val="800"/>
              </a:spcAft>
              <a:defRPr/>
            </a:pP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a:p>
        </p:txBody>
      </p:sp>
    </p:spTree>
    <p:extLst>
      <p:ext uri="{BB962C8B-B14F-4D97-AF65-F5344CB8AC3E}">
        <p14:creationId xmlns:p14="http://schemas.microsoft.com/office/powerpoint/2010/main" val="1592779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a:t>(Scénario à présenter – un par un ou collectivement – pendant l’exercice. Des copies papier des scénarios peuvent également être distribuées.) </a:t>
            </a:r>
            <a:r>
              <a:rPr lang="fr-FR" b="1"/>
              <a:t>Ne montrez pas les scénarios aux participants avant le moment opportun.</a:t>
            </a:r>
            <a:endParaRPr lang="fr-FR"/>
          </a:p>
          <a:p>
            <a:pPr marL="168910" marR="0" lvl="0" indent="0" algn="l" defTabSz="914400">
              <a:lnSpc>
                <a:spcPct val="107000"/>
              </a:lnSpc>
              <a:spcBef>
                <a:spcPts val="255"/>
              </a:spcBef>
              <a:spcAft>
                <a:spcPts val="800"/>
              </a:spcAft>
              <a:buClrTx/>
              <a:buSzTx/>
              <a:buFontTx/>
              <a:buNone/>
              <a:tabLst/>
              <a:defRPr/>
            </a:pP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11</a:t>
            </a:fld>
            <a:endParaRPr lang="fr-FR"/>
          </a:p>
        </p:txBody>
      </p:sp>
    </p:spTree>
    <p:extLst>
      <p:ext uri="{BB962C8B-B14F-4D97-AF65-F5344CB8AC3E}">
        <p14:creationId xmlns:p14="http://schemas.microsoft.com/office/powerpoint/2010/main" val="3049004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i="1"/>
              <a:t>(Scénario à présenter – un par un ou collectivement – pendant l’exercice. Des copies papier des scénarios peuvent également être distribuées.) </a:t>
            </a:r>
            <a:r>
              <a:rPr lang="fr-FR" b="1"/>
              <a:t>Ne montrez pas les scénarios aux participants avant le moment opportun.</a:t>
            </a:r>
            <a:endParaRPr lang="fr-FR"/>
          </a:p>
          <a:p>
            <a:pPr marL="168910" marR="0" lvl="0" indent="0" algn="l" defTabSz="914400">
              <a:lnSpc>
                <a:spcPct val="107000"/>
              </a:lnSpc>
              <a:spcBef>
                <a:spcPts val="254"/>
              </a:spcBef>
              <a:spcAft>
                <a:spcPts val="800"/>
              </a:spcAft>
              <a:buClrTx/>
              <a:buSzTx/>
              <a:buFontTx/>
              <a:buNone/>
              <a:tabLst/>
              <a:defRPr/>
            </a:pPr>
            <a:endParaRPr lang="fr-FR" b="1"/>
          </a:p>
          <a:p>
            <a:pPr marL="168910" marR="0">
              <a:lnSpc>
                <a:spcPct val="107000"/>
              </a:lnSpc>
              <a:spcBef>
                <a:spcPts val="255"/>
              </a:spcBef>
              <a:spcAft>
                <a:spcPts val="800"/>
              </a:spcAft>
            </a:pPr>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a:p>
        </p:txBody>
      </p:sp>
    </p:spTree>
    <p:extLst>
      <p:ext uri="{BB962C8B-B14F-4D97-AF65-F5344CB8AC3E}">
        <p14:creationId xmlns:p14="http://schemas.microsoft.com/office/powerpoint/2010/main" val="1497536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a:lnSpc>
                <a:spcPct val="115000"/>
              </a:lnSpc>
              <a:spcAft>
                <a:spcPts val="800"/>
              </a:spcAft>
              <a:buNone/>
            </a:pPr>
            <a:r>
              <a:rPr lang="fr-FR" sz="1800" b="1" kern="100">
                <a:effectLst/>
                <a:latin typeface="Aptos"/>
                <a:ea typeface="DengXian"/>
                <a:cs typeface="Arial" panose="020B0604020202020204" pitchFamily="34" charset="0"/>
              </a:rPr>
              <a:t>Message clé : </a:t>
            </a:r>
            <a:r>
              <a:rPr lang="fr-FR" sz="1800" kern="100">
                <a:latin typeface="Aptos"/>
                <a:ea typeface="DengXian"/>
                <a:cs typeface="Arial" panose="020B0604020202020204" pitchFamily="34" charset="0"/>
              </a:rPr>
              <a:t>Analyser</a:t>
            </a:r>
            <a:r>
              <a:rPr lang="fr-FR" sz="1800" kern="100">
                <a:effectLst/>
                <a:latin typeface="Aptos"/>
                <a:ea typeface="DengXian"/>
                <a:cs typeface="Arial" panose="020B0604020202020204" pitchFamily="34" charset="0"/>
              </a:rPr>
              <a:t> les options proposées dans la tâche.</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Très bien, votre temps est écoulé. Voyons maintenant ce que vous avez trouvé.</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Qui souhaite commencer ? Chaque groupe dispose de cinq minutes pour présenter ses conclusions</a:t>
            </a:r>
            <a:r>
              <a:rPr lang="fr-FR" sz="1800" i="1" kern="100">
                <a:effectLst/>
                <a:latin typeface="Aptos"/>
                <a:ea typeface="DengXian"/>
                <a:cs typeface="Arial" panose="020B0604020202020204" pitchFamily="34" charset="0"/>
              </a:rPr>
              <a:t> (Invitez les groupes à présenter leurs conclusions).</a:t>
            </a:r>
            <a:endParaRPr lang="en-US" sz="1800" i="1"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i="1" kern="100">
                <a:effectLst/>
                <a:latin typeface="Aptos" panose="020B0004020202020204" pitchFamily="34" charset="0"/>
                <a:ea typeface="DengXian" panose="02010600030101010101" pitchFamily="2" charset="-122"/>
                <a:cs typeface="Arial" panose="020B0604020202020204" pitchFamily="34" charset="0"/>
              </a:rPr>
              <a:t>(Après la présentation de chaque groupe, vous pouvez animer une brève discussion. Les autres groupes ont-ils fait un choix similaire ? Les autres groupes sont-ils d'accord avec les arguments présentés ? Quelqu'un a-t-il des expériences personnelles en la matière qu'il souhaiterait partager ? En cas de contraintes de temps, optez pour un débriefing général après la présentation de tous les groupes.)</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Une fois que tous les groupes se sont présentés, ouvrez la discussion :</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Quelle a été l'action la plus optimale ? Pourquoi ? Quels sont les avantages et les inconvénients de chaque option ? </a:t>
            </a:r>
            <a:r>
              <a:rPr lang="fr-FR" sz="1800" i="1" kern="100">
                <a:effectLst/>
                <a:latin typeface="Aptos" panose="020B0004020202020204" pitchFamily="34" charset="0"/>
                <a:ea typeface="DengXian" panose="02010600030101010101" pitchFamily="2" charset="-122"/>
                <a:cs typeface="Arial" panose="020B0604020202020204" pitchFamily="34" charset="0"/>
              </a:rPr>
              <a:t>(Si nécessaire, écrivez les mots clés sur le tableau de conférence).</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pPr>
            <a:r>
              <a:rPr lang="fr-FR" sz="1800" i="1" kern="100">
                <a:effectLst/>
                <a:latin typeface="Aptos" panose="020B0004020202020204" pitchFamily="34" charset="0"/>
                <a:ea typeface="DengXian" panose="02010600030101010101" pitchFamily="2" charset="-122"/>
                <a:cs typeface="Arial" panose="020B0604020202020204" pitchFamily="34" charset="0"/>
              </a:rPr>
              <a:t>(Procédez à un débriefing détaillé en utilisant la section correspondante du manuel).</a:t>
            </a:r>
            <a:endParaRPr lang="en-US" sz="1800" kern="100">
              <a:effectLst/>
              <a:latin typeface="Aptos" panose="020B0004020202020204" pitchFamily="34" charset="0"/>
              <a:ea typeface="DengXian" panose="02010600030101010101" pitchFamily="2" charset="-122"/>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a:p>
        </p:txBody>
      </p:sp>
    </p:spTree>
    <p:extLst>
      <p:ext uri="{BB962C8B-B14F-4D97-AF65-F5344CB8AC3E}">
        <p14:creationId xmlns:p14="http://schemas.microsoft.com/office/powerpoint/2010/main" val="1243484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b="1"/>
              <a:t>Message </a:t>
            </a:r>
            <a:r>
              <a:rPr lang="en-US" b="1" err="1"/>
              <a:t>clé</a:t>
            </a:r>
            <a:r>
              <a:rPr lang="en-US" b="1"/>
              <a:t> </a:t>
            </a:r>
            <a:r>
              <a:rPr lang="en-US" b="1">
                <a:effectLst/>
              </a:rPr>
              <a:t>: </a:t>
            </a:r>
            <a:r>
              <a:rPr lang="en-US" err="1"/>
              <a:t>Mettre</a:t>
            </a:r>
            <a:r>
              <a:rPr lang="en-US"/>
              <a:t> </a:t>
            </a:r>
            <a:r>
              <a:rPr lang="en-US" err="1"/>
              <a:t>en</a:t>
            </a:r>
            <a:r>
              <a:rPr lang="en-US"/>
              <a:t> </a:t>
            </a:r>
            <a:r>
              <a:rPr lang="en-US" err="1"/>
              <a:t>évidence</a:t>
            </a:r>
            <a:r>
              <a:rPr lang="en-US"/>
              <a:t> les </a:t>
            </a:r>
            <a:r>
              <a:rPr lang="en-US">
                <a:effectLst/>
              </a:rPr>
              <a:t>points </a:t>
            </a:r>
            <a:r>
              <a:rPr lang="en-US" err="1"/>
              <a:t>d’apprentissage</a:t>
            </a:r>
            <a:r>
              <a:rPr lang="en-US"/>
              <a:t> </a:t>
            </a:r>
            <a:r>
              <a:rPr lang="en-US" err="1"/>
              <a:t>essentiels</a:t>
            </a:r>
            <a:r>
              <a:rPr lang="en-US"/>
              <a:t> de la </a:t>
            </a:r>
            <a:r>
              <a:rPr lang="en-US" err="1"/>
              <a:t>présentation</a:t>
            </a:r>
            <a:r>
              <a:rPr lang="en-US">
                <a:effectLst/>
              </a:rPr>
              <a:t>.</a:t>
            </a:r>
            <a:endParaRPr lang="fr-FR"/>
          </a:p>
          <a:p>
            <a:endParaRPr lang="en-US" b="1"/>
          </a:p>
          <a:p>
            <a:r>
              <a:rPr lang="en-US" i="1">
                <a:effectLst/>
              </a:rPr>
              <a:t>(</a:t>
            </a:r>
            <a:r>
              <a:rPr lang="en-US" i="1" err="1"/>
              <a:t>Utiliser</a:t>
            </a:r>
            <a:r>
              <a:rPr lang="en-US" i="1"/>
              <a:t> la </a:t>
            </a:r>
            <a:r>
              <a:rPr lang="en-US" i="1">
                <a:effectLst/>
              </a:rPr>
              <a:t>section </a:t>
            </a:r>
            <a:r>
              <a:rPr lang="en-US" i="1"/>
              <a:t>pertinente du Manuel</a:t>
            </a:r>
            <a:r>
              <a:rPr lang="en-US" i="1">
                <a:effectLst/>
              </a:rPr>
              <a:t>.)</a:t>
            </a:r>
            <a:endParaRPr lang="en-US" i="1"/>
          </a:p>
          <a:p>
            <a:pPr marL="168910">
              <a:lnSpc>
                <a:spcPct val="107000"/>
              </a:lnSpc>
              <a:spcBef>
                <a:spcPts val="254"/>
              </a:spcBef>
              <a:spcAft>
                <a:spcPts val="800"/>
              </a:spcAft>
            </a:pPr>
            <a:endParaRPr lang="en-US">
              <a:effectLst/>
              <a:latin typeface="Calibri" panose="020F0502020204030204" pitchFamily="34" charset="0"/>
              <a:ea typeface="DengXian" panose="02010600030101010101" pitchFamily="2" charset="-122"/>
              <a:cs typeface="Calibri"/>
            </a:endParaRPr>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14</a:t>
            </a:fld>
            <a:endParaRPr lang="en-GB"/>
          </a:p>
        </p:txBody>
      </p:sp>
    </p:spTree>
    <p:extLst>
      <p:ext uri="{BB962C8B-B14F-4D97-AF65-F5344CB8AC3E}">
        <p14:creationId xmlns:p14="http://schemas.microsoft.com/office/powerpoint/2010/main" val="2121962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sz="2800" b="1"/>
              <a:t>Message clé :</a:t>
            </a:r>
            <a:r>
              <a:rPr lang="fr-FR" sz="2800"/>
              <a:t> Présenter les objectifs d'apprentissage de l'étude de cas.</a:t>
            </a:r>
            <a:endParaRPr lang="fr-FR" sz="2800" b="1"/>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55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Passons à présent à l'exercice.</a:t>
            </a: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defRPr/>
            </a:pPr>
            <a:r>
              <a:rPr lang="fr-FR" b="1"/>
              <a:t>Message clé : </a:t>
            </a:r>
            <a:r>
              <a:rPr lang="fr-FR"/>
              <a:t>Présenter la vue d'ensemble de l'exercice, y compris le temps alloué et le matériel de soutien. </a:t>
            </a:r>
            <a:endParaRPr lang="en-US">
              <a:solidFill>
                <a:srgbClr val="444444"/>
              </a:solidFill>
            </a:endParaRPr>
          </a:p>
          <a:p>
            <a:pPr>
              <a:lnSpc>
                <a:spcPct val="114999"/>
              </a:lnSpc>
              <a:spcAft>
                <a:spcPts val="800"/>
              </a:spcAft>
              <a:defRPr/>
            </a:pPr>
            <a:endParaRPr lang="fr-FR">
              <a:solidFill>
                <a:srgbClr val="444444"/>
              </a:solidFill>
            </a:endParaRPr>
          </a:p>
          <a:p>
            <a:pPr>
              <a:lnSpc>
                <a:spcPct val="114999"/>
              </a:lnSpc>
              <a:spcAft>
                <a:spcPts val="800"/>
              </a:spcAft>
              <a:defRPr/>
            </a:pPr>
            <a:r>
              <a:rPr lang="fr-FR"/>
              <a:t>Avant de commencer, permettez-moi de vous donner un bref aperçu de l'exercice. </a:t>
            </a:r>
            <a:endParaRPr lang="en-US">
              <a:solidFill>
                <a:srgbClr val="444444"/>
              </a:solidFill>
            </a:endParaRPr>
          </a:p>
          <a:p>
            <a:pPr>
              <a:lnSpc>
                <a:spcPct val="114999"/>
              </a:lnSpc>
              <a:spcAft>
                <a:spcPts val="800"/>
              </a:spcAft>
              <a:defRPr/>
            </a:pPr>
            <a:endParaRPr lang="fr-FR">
              <a:solidFill>
                <a:srgbClr val="000000"/>
              </a:solidFill>
            </a:endParaRPr>
          </a:p>
          <a:p>
            <a:pPr>
              <a:lnSpc>
                <a:spcPct val="114999"/>
              </a:lnSpc>
              <a:spcAft>
                <a:spcPts val="800"/>
              </a:spcAft>
              <a:defRPr/>
            </a:pPr>
            <a:r>
              <a:rPr lang="fr-FR">
                <a:solidFill>
                  <a:srgbClr val="000000"/>
                </a:solidFill>
              </a:rPr>
              <a:t>Nous avons déjà suivi la présentation générale sur le genre, au cours de laquelle nous avons rafraîchi notre compréhension de certains concepts clés liés au genre. </a:t>
            </a:r>
          </a:p>
          <a:p>
            <a:pPr>
              <a:lnSpc>
                <a:spcPct val="114999"/>
              </a:lnSpc>
              <a:spcAft>
                <a:spcPts val="800"/>
              </a:spcAft>
              <a:defRPr/>
            </a:pPr>
            <a:endParaRPr lang="fr-FR">
              <a:solidFill>
                <a:srgbClr val="000000"/>
              </a:solidFill>
            </a:endParaRPr>
          </a:p>
          <a:p>
            <a:pPr>
              <a:lnSpc>
                <a:spcPct val="114999"/>
              </a:lnSpc>
              <a:spcAft>
                <a:spcPts val="800"/>
              </a:spcAft>
              <a:defRPr/>
            </a:pPr>
            <a:r>
              <a:rPr lang="fr-FR">
                <a:solidFill>
                  <a:srgbClr val="000000"/>
                </a:solidFill>
              </a:rPr>
              <a:t>À présent, à travers cet exercice, nous allons voir comment les considérations liées au genre peuvent être intégrées dans la pratique de votre travail quotidien.</a:t>
            </a:r>
            <a:endParaRPr lang="fr-FR"/>
          </a:p>
          <a:p>
            <a:pPr>
              <a:lnSpc>
                <a:spcPct val="114999"/>
              </a:lnSpc>
              <a:spcAft>
                <a:spcPts val="800"/>
              </a:spcAft>
              <a:defRPr/>
            </a:pPr>
            <a:endParaRPr lang="fr-FR">
              <a:solidFill>
                <a:srgbClr val="444444"/>
              </a:solidFill>
            </a:endParaRPr>
          </a:p>
          <a:p>
            <a:pPr>
              <a:lnSpc>
                <a:spcPct val="114999"/>
              </a:lnSpc>
              <a:spcAft>
                <a:spcPts val="800"/>
              </a:spcAft>
              <a:defRPr/>
            </a:pPr>
            <a:r>
              <a:rPr lang="fr-FR">
                <a:solidFill>
                  <a:srgbClr val="444444"/>
                </a:solidFill>
              </a:rPr>
              <a:t>V</a:t>
            </a:r>
            <a:r>
              <a:rPr lang="fr-FR"/>
              <a:t>ous constaterez que vous avez reçu plusieurs documents de référence pour l'exercice. </a:t>
            </a:r>
            <a:endParaRPr lang="en-US">
              <a:solidFill>
                <a:srgbClr val="444444"/>
              </a:solidFill>
            </a:endParaRPr>
          </a:p>
          <a:p>
            <a:pPr marL="342900" indent="-342900">
              <a:lnSpc>
                <a:spcPct val="114999"/>
              </a:lnSpc>
              <a:spcAft>
                <a:spcPts val="800"/>
              </a:spcAft>
              <a:buFont typeface="Arial,Sans-Serif"/>
              <a:buChar char="•"/>
              <a:defRPr/>
            </a:pPr>
            <a:r>
              <a:rPr lang="fr-FR"/>
              <a:t>Tout d'abord, vous avez </a:t>
            </a:r>
            <a:r>
              <a:rPr lang="fr-FR" b="1"/>
              <a:t>la présentation du Carana</a:t>
            </a:r>
            <a:r>
              <a:rPr lang="fr-FR"/>
              <a:t>. La présentation du Carana donne un bref aperçu du scénario de Carana que vous connaissez déjà. Le résumé comprend des informations clés relatives à l'étude de cas sur laquelle vous travaillez ;</a:t>
            </a:r>
            <a:endParaRPr lang="en-US">
              <a:solidFill>
                <a:srgbClr val="444444"/>
              </a:solidFill>
            </a:endParaRPr>
          </a:p>
          <a:p>
            <a:pPr marL="342900" indent="-342900">
              <a:lnSpc>
                <a:spcPct val="114999"/>
              </a:lnSpc>
              <a:buFont typeface="Symbol,Sans-Serif"/>
              <a:buChar char=""/>
              <a:defRPr/>
            </a:pPr>
            <a:r>
              <a:rPr lang="fr-FR"/>
              <a:t>Vous trouverez plus d'informations sur le cadre et le contexte dans le document appelé </a:t>
            </a:r>
            <a:r>
              <a:rPr lang="fr-FR" b="1"/>
              <a:t>cadre de l'étude de cas ;</a:t>
            </a:r>
            <a:endParaRPr lang="en-US">
              <a:solidFill>
                <a:srgbClr val="444444"/>
              </a:solidFill>
            </a:endParaRPr>
          </a:p>
          <a:p>
            <a:pPr marL="342900" indent="-342900">
              <a:lnSpc>
                <a:spcPct val="114999"/>
              </a:lnSpc>
              <a:spcAft>
                <a:spcPts val="800"/>
              </a:spcAft>
              <a:buFont typeface="Symbol,Sans-Serif"/>
              <a:buChar char=""/>
              <a:defRPr/>
            </a:pPr>
            <a:r>
              <a:rPr lang="fr-FR"/>
              <a:t>Vous trouverez des détails sur la tâche à effectuer dans le document de</a:t>
            </a:r>
            <a:r>
              <a:rPr lang="fr-FR" b="1"/>
              <a:t> vue d'ensemble de l'exercice</a:t>
            </a:r>
            <a:r>
              <a:rPr lang="fr-FR"/>
              <a:t>.</a:t>
            </a:r>
            <a:endParaRPr lang="en-US">
              <a:solidFill>
                <a:srgbClr val="444444"/>
              </a:solidFill>
            </a:endParaRPr>
          </a:p>
          <a:p>
            <a:pPr>
              <a:lnSpc>
                <a:spcPct val="114999"/>
              </a:lnSpc>
              <a:spcAft>
                <a:spcPts val="800"/>
              </a:spcAft>
              <a:defRPr/>
            </a:pPr>
            <a:endParaRPr lang="fr-FR">
              <a:solidFill>
                <a:srgbClr val="444444"/>
              </a:solidFill>
            </a:endParaRPr>
          </a:p>
          <a:p>
            <a:pPr>
              <a:lnSpc>
                <a:spcPct val="114999"/>
              </a:lnSpc>
              <a:spcAft>
                <a:spcPts val="800"/>
              </a:spcAft>
              <a:defRPr/>
            </a:pPr>
            <a:r>
              <a:rPr lang="fr-FR"/>
              <a:t>Vous disposez également de quelques documents de référence supplémentaires. </a:t>
            </a:r>
            <a:endParaRPr lang="en-US">
              <a:solidFill>
                <a:srgbClr val="444444"/>
              </a:solidFill>
            </a:endParaRPr>
          </a:p>
          <a:p>
            <a:pPr marL="342900" indent="-342900">
              <a:lnSpc>
                <a:spcPct val="114999"/>
              </a:lnSpc>
              <a:buFont typeface="Symbol,Sans-Serif"/>
              <a:buChar char=""/>
              <a:defRPr/>
            </a:pPr>
            <a:r>
              <a:rPr lang="fr-FR"/>
              <a:t>Vous avez </a:t>
            </a:r>
            <a:r>
              <a:rPr lang="fr-FR" b="1"/>
              <a:t>une liste de contrôle</a:t>
            </a:r>
            <a:r>
              <a:rPr lang="fr-FR"/>
              <a:t> qui vous servira de guide dès lors que vous travaillerez sur l'exercice ;</a:t>
            </a:r>
            <a:endParaRPr lang="en-US">
              <a:solidFill>
                <a:srgbClr val="444444"/>
              </a:solidFill>
            </a:endParaRPr>
          </a:p>
          <a:p>
            <a:pPr marL="342900" indent="-342900">
              <a:lnSpc>
                <a:spcPct val="114999"/>
              </a:lnSpc>
              <a:spcAft>
                <a:spcPts val="800"/>
              </a:spcAft>
              <a:buFont typeface="Symbol,Sans-Serif"/>
              <a:buChar char=""/>
              <a:defRPr/>
            </a:pPr>
            <a:r>
              <a:rPr lang="fr-FR"/>
              <a:t>Vous avez également le document sur </a:t>
            </a:r>
            <a:r>
              <a:rPr lang="fr-FR" b="1"/>
              <a:t>les cadres d'analyse communs</a:t>
            </a:r>
            <a:r>
              <a:rPr lang="fr-FR"/>
              <a:t>, qui vous fournit une liste de facteurs, y compris des éléments sensibles au genre, qui doivent être pris en considération lors de la planification des opérations militaires. </a:t>
            </a:r>
            <a:endParaRPr lang="en-US">
              <a:solidFill>
                <a:srgbClr val="444444"/>
              </a:solidFill>
            </a:endParaRPr>
          </a:p>
          <a:p>
            <a:pPr>
              <a:lnSpc>
                <a:spcPct val="114999"/>
              </a:lnSpc>
              <a:spcAft>
                <a:spcPts val="800"/>
              </a:spcAft>
              <a:defRPr/>
            </a:pPr>
            <a:endParaRPr lang="fr-FR">
              <a:solidFill>
                <a:srgbClr val="444444"/>
              </a:solidFill>
            </a:endParaRPr>
          </a:p>
          <a:p>
            <a:pPr>
              <a:lnSpc>
                <a:spcPct val="114999"/>
              </a:lnSpc>
              <a:spcAft>
                <a:spcPts val="800"/>
              </a:spcAft>
              <a:defRPr/>
            </a:pPr>
            <a:r>
              <a:rPr lang="fr-FR"/>
              <a:t>Je vous recommande vivement d’utiliser ces documents pour réaliser l’exercice. Vous pourrez également les utiliser comme outils après cette formation, dans votre travail quotidien. </a:t>
            </a:r>
            <a:endParaRPr lang="en-US"/>
          </a:p>
          <a:p>
            <a:pPr>
              <a:lnSpc>
                <a:spcPct val="114999"/>
              </a:lnSpc>
              <a:spcAft>
                <a:spcPts val="800"/>
              </a:spcAft>
              <a:defRPr/>
            </a:pPr>
            <a:endParaRPr lang="fr-FR"/>
          </a:p>
          <a:p>
            <a:pPr>
              <a:lnSpc>
                <a:spcPct val="114999"/>
              </a:lnSpc>
              <a:spcAft>
                <a:spcPts val="800"/>
              </a:spcAft>
              <a:defRPr/>
            </a:pPr>
            <a:r>
              <a:rPr lang="fr-FR"/>
              <a:t>Vous disposerez d’un total de 50 minutes pour accomplir la tâche prévue dans l’exercice, 20 minutes pour examiner les documents et 30 minutes pour le travail en groupe. Veillez à désigner </a:t>
            </a:r>
            <a:r>
              <a:rPr lang="fr-FR" err="1"/>
              <a:t>un·e</a:t>
            </a:r>
            <a:r>
              <a:rPr lang="fr-FR"/>
              <a:t> </a:t>
            </a:r>
            <a:r>
              <a:rPr lang="fr-FR" err="1"/>
              <a:t>rapporteur·trice</a:t>
            </a:r>
            <a:r>
              <a:rPr lang="fr-FR"/>
              <a:t> dans chaque groupe. </a:t>
            </a:r>
            <a:r>
              <a:rPr lang="fr-FR" err="1"/>
              <a:t>Le·la</a:t>
            </a:r>
            <a:r>
              <a:rPr lang="fr-FR"/>
              <a:t> </a:t>
            </a:r>
            <a:r>
              <a:rPr lang="fr-FR" err="1"/>
              <a:t>rapporteur·trice</a:t>
            </a:r>
            <a:r>
              <a:rPr lang="fr-FR"/>
              <a:t> présentera les conclusions du groupe au reste de l’auditoire.</a:t>
            </a:r>
            <a:endParaRPr lang="en-US"/>
          </a:p>
          <a:p>
            <a:pPr>
              <a:lnSpc>
                <a:spcPct val="114999"/>
              </a:lnSpc>
              <a:spcAft>
                <a:spcPts val="800"/>
              </a:spcAft>
              <a:defRPr/>
            </a:pPr>
            <a:r>
              <a:rPr lang="fr-FR"/>
              <a:t> </a:t>
            </a:r>
            <a:endParaRPr lang="en-US">
              <a:solidFill>
                <a:srgbClr val="444444"/>
              </a:solidFill>
            </a:endParaRPr>
          </a:p>
          <a:p>
            <a:pPr>
              <a:lnSpc>
                <a:spcPct val="114999"/>
              </a:lnSpc>
              <a:spcAft>
                <a:spcPts val="800"/>
              </a:spcAft>
              <a:defRPr/>
            </a:pPr>
            <a:r>
              <a:rPr lang="fr-FR"/>
              <a:t>J'ai ajouté les informations clés de l'exercice dans les prochaines diapositives.</a:t>
            </a:r>
            <a:endParaRPr lang="en-US">
              <a:solidFill>
                <a:srgbClr val="444444"/>
              </a:solidFill>
            </a:endParaRPr>
          </a:p>
          <a:p>
            <a:pPr>
              <a:lnSpc>
                <a:spcPct val="114999"/>
              </a:lnSpc>
              <a:spcAft>
                <a:spcPts val="800"/>
              </a:spcAft>
              <a:defRPr/>
            </a:pPr>
            <a:r>
              <a:rPr lang="fr-FR"/>
              <a:t> </a:t>
            </a:r>
            <a:endParaRPr lang="en-US">
              <a:solidFill>
                <a:srgbClr val="444444"/>
              </a:solidFill>
            </a:endParaRPr>
          </a:p>
          <a:p>
            <a:pPr marL="168910" marR="254000" lvl="0" indent="0" algn="l" defTabSz="914400">
              <a:lnSpc>
                <a:spcPct val="107000"/>
              </a:lnSpc>
              <a:spcBef>
                <a:spcPts val="254"/>
              </a:spcBef>
              <a:spcAft>
                <a:spcPts val="800"/>
              </a:spcAft>
              <a:buClrTx/>
              <a:buSzTx/>
              <a:buFontTx/>
              <a:buNone/>
              <a:tabLst/>
              <a:defRPr/>
            </a:pPr>
            <a:endParaRPr lang="en-GB" sz="1800">
              <a:latin typeface="Calibri" panose="020F0502020204030204" pitchFamily="34" charset="0"/>
              <a:ea typeface="Calibri" panose="020F0502020204030204" pitchFamily="34" charset="0"/>
              <a:cs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4</a:t>
            </a:fld>
            <a:endParaRPr lang="fr-FR"/>
          </a:p>
        </p:txBody>
      </p:sp>
    </p:spTree>
    <p:extLst>
      <p:ext uri="{BB962C8B-B14F-4D97-AF65-F5344CB8AC3E}">
        <p14:creationId xmlns:p14="http://schemas.microsoft.com/office/powerpoint/2010/main" val="4111283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sz="2800" b="1"/>
              <a:t>Message clé : </a:t>
            </a:r>
            <a:r>
              <a:rPr lang="fr-FR" sz="2800"/>
              <a:t>Présenter le scénario.</a:t>
            </a:r>
          </a:p>
          <a:p>
            <a:pPr>
              <a:buNone/>
            </a:pPr>
            <a:endParaRPr lang="fr-FR" sz="2800"/>
          </a:p>
          <a:p>
            <a:pPr>
              <a:buNone/>
            </a:pPr>
            <a:r>
              <a:rPr lang="fr-FR" sz="2800"/>
              <a:t>Il s'agit du cadre de l'étude de cas. Vous n'êtes pas obligés de le lire tout de suite. Je vous donnerai le temps de le lire dans quelques minutes.</a:t>
            </a:r>
            <a:br>
              <a:rPr lang="fr-FR" sz="2800">
                <a:cs typeface="+mn-lt"/>
              </a:rPr>
            </a:br>
            <a:endParaRPr lang="fr-FR" sz="2800"/>
          </a:p>
          <a:p>
            <a:r>
              <a:rPr lang="fr-FR" sz="2800"/>
              <a:t>Des troubles ont éclaté dans la ville de</a:t>
            </a:r>
            <a:r>
              <a:rPr lang="fr-FR" sz="2800" b="1"/>
              <a:t> </a:t>
            </a:r>
            <a:r>
              <a:rPr lang="fr-FR" sz="2800" b="1" err="1"/>
              <a:t>Corma</a:t>
            </a:r>
            <a:r>
              <a:rPr lang="fr-FR" sz="2800" b="1"/>
              <a:t> </a:t>
            </a:r>
            <a:r>
              <a:rPr lang="fr-FR" sz="2800"/>
              <a:t>et vous avez été chargé de planifier une opération visant à assurer la protection des civils.</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5</a:t>
            </a:fld>
            <a:endParaRPr lang="fr-FR"/>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2800"/>
              <a:t>Il s'agit de la suite du cadre.</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6</a:t>
            </a:fld>
            <a:endParaRPr lang="fr-FR"/>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Avant de passer à l'exercice, j'aimerais passer brièvement en revue quelques-uns des cadres d'analyse couramment utilisés par les militaires.</a:t>
            </a: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Utilisez-vous des cadres d'analyse dans votre travail ? </a:t>
            </a:r>
            <a:r>
              <a:rPr lang="fr-FR" sz="1800" i="1" kern="100">
                <a:effectLst/>
                <a:latin typeface="Aptos" panose="020B0004020202020204" pitchFamily="34" charset="0"/>
                <a:ea typeface="DengXian" panose="02010600030101010101" pitchFamily="2" charset="-122"/>
                <a:cs typeface="Arial" panose="020B0604020202020204" pitchFamily="34" charset="0"/>
              </a:rPr>
              <a:t>(Recueillir les réponses des participants. Si nécessaire, écrivez les points sur le tableau de conférence).</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4999"/>
              </a:lnSpc>
              <a:spcAft>
                <a:spcPts val="800"/>
              </a:spcAft>
            </a:pPr>
            <a:endParaRPr lang="fr-FR" sz="1800" i="1" kern="100">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Bien, merci. Vous connaissez donc déjà certains de ces cadres. Ce que je voudrais souligner ici, c'est la manière de recueillir des informations </a:t>
            </a:r>
            <a:r>
              <a:rPr lang="fr-FR" sz="1800" b="1" kern="100">
                <a:effectLst/>
                <a:latin typeface="Aptos"/>
                <a:ea typeface="DengXian"/>
                <a:cs typeface="Arial" panose="020B0604020202020204" pitchFamily="34" charset="0"/>
              </a:rPr>
              <a:t>sensibles au genre</a:t>
            </a:r>
            <a:r>
              <a:rPr lang="fr-FR" sz="1800" kern="100">
                <a:effectLst/>
                <a:latin typeface="Aptos"/>
                <a:ea typeface="DengXian"/>
                <a:cs typeface="Arial" panose="020B0604020202020204" pitchFamily="34" charset="0"/>
              </a:rPr>
              <a:t> à l'aide de ces mêmes cadres d'analyse.</a:t>
            </a: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J'ai choisi trois des cadres d'analyse les plus courants pour l'armée. Vous les trouverez également dans vos documents, avec plus de détails.</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Le premier est ASCOPE (</a:t>
            </a:r>
            <a:r>
              <a:rPr lang="fr-FR" sz="1800" i="1" kern="100">
                <a:effectLst/>
                <a:latin typeface="Aptos"/>
                <a:ea typeface="DengXian"/>
                <a:cs typeface="Arial" panose="020B0604020202020204" pitchFamily="34" charset="0"/>
              </a:rPr>
              <a:t>cliquez pour voir l'animation sur la diapositive</a:t>
            </a:r>
            <a:r>
              <a:rPr lang="fr-FR" sz="1800" kern="100">
                <a:effectLst/>
                <a:latin typeface="Aptos"/>
                <a:ea typeface="DengXian"/>
                <a:cs typeface="Arial" panose="020B0604020202020204" pitchFamily="34" charset="0"/>
              </a:rPr>
              <a:t>). Il s'agit d'examiner les domaines, </a:t>
            </a:r>
            <a:r>
              <a:rPr lang="fr-FR" sz="1800" b="1" kern="100">
                <a:effectLst/>
                <a:latin typeface="Aptos"/>
                <a:ea typeface="DengXian"/>
                <a:cs typeface="Arial" panose="020B0604020202020204" pitchFamily="34" charset="0"/>
              </a:rPr>
              <a:t>les structures</a:t>
            </a:r>
            <a:r>
              <a:rPr lang="fr-FR" sz="1800" kern="100">
                <a:effectLst/>
                <a:latin typeface="Aptos"/>
                <a:ea typeface="DengXian"/>
                <a:cs typeface="Arial" panose="020B0604020202020204" pitchFamily="34" charset="0"/>
              </a:rPr>
              <a:t>, les capacités, les organisations, les personnes et les événements. Par exemple, vous devrez vous demander si la </a:t>
            </a:r>
            <a:r>
              <a:rPr lang="fr-FR" sz="1800" b="1" kern="100">
                <a:effectLst/>
                <a:latin typeface="Aptos"/>
                <a:ea typeface="DengXian"/>
                <a:cs typeface="Arial" panose="020B0604020202020204" pitchFamily="34" charset="0"/>
              </a:rPr>
              <a:t>zone </a:t>
            </a:r>
            <a:r>
              <a:rPr lang="fr-FR" sz="1800" kern="100">
                <a:effectLst/>
                <a:latin typeface="Aptos"/>
                <a:ea typeface="DengXian"/>
                <a:cs typeface="Arial" panose="020B0604020202020204" pitchFamily="34" charset="0"/>
              </a:rPr>
              <a:t>est séparée par des frontières tribales ou religieuses, si les structures comprennent des maternités, des écoles, etc. </a:t>
            </a:r>
            <a:r>
              <a:rPr lang="fr-FR" sz="1800" b="1" kern="100">
                <a:effectLst/>
                <a:latin typeface="Aptos"/>
                <a:ea typeface="DengXian"/>
                <a:cs typeface="Arial" panose="020B0604020202020204" pitchFamily="34" charset="0"/>
              </a:rPr>
              <a:t>Les capacités</a:t>
            </a:r>
            <a:r>
              <a:rPr lang="fr-FR" sz="1800" kern="100">
                <a:effectLst/>
                <a:latin typeface="Aptos"/>
                <a:ea typeface="DengXian"/>
                <a:cs typeface="Arial" panose="020B0604020202020204" pitchFamily="34" charset="0"/>
              </a:rPr>
              <a:t> sont des institutions publiques qui assurent des fonctions de base telles que les soins de santé, l'éducation, la sécurité, etc. pour tous les groupes de la population. Si ce n'est pas le cas, quelqu'un d'autre remplit-il ces fonctions ?</a:t>
            </a:r>
            <a:endParaRPr lang="en-US" sz="1800" kern="100">
              <a:effectLst/>
              <a:latin typeface="Aptos"/>
              <a:ea typeface="DengXian"/>
              <a:cs typeface="Arial" panose="020B0604020202020204" pitchFamily="34" charset="0"/>
            </a:endParaRPr>
          </a:p>
          <a:p>
            <a:pPr>
              <a:lnSpc>
                <a:spcPct val="115000"/>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kern="100">
                <a:latin typeface="Aptos"/>
                <a:ea typeface="DengXian"/>
                <a:cs typeface="Arial" panose="020B0604020202020204" pitchFamily="34" charset="0"/>
              </a:rPr>
              <a:t>Y a-t-il</a:t>
            </a:r>
            <a:r>
              <a:rPr lang="fr-FR" sz="1800" kern="100">
                <a:effectLst/>
                <a:latin typeface="Aptos"/>
                <a:ea typeface="DengXian"/>
                <a:cs typeface="Arial" panose="020B0604020202020204" pitchFamily="34" charset="0"/>
              </a:rPr>
              <a:t> </a:t>
            </a:r>
            <a:r>
              <a:rPr lang="fr-FR" sz="1800" b="1" kern="100">
                <a:effectLst/>
                <a:latin typeface="Aptos"/>
                <a:ea typeface="DengXian"/>
                <a:cs typeface="Arial" panose="020B0604020202020204" pitchFamily="34" charset="0"/>
              </a:rPr>
              <a:t>des organisations</a:t>
            </a:r>
            <a:r>
              <a:rPr lang="fr-FR" sz="1800" kern="100">
                <a:effectLst/>
                <a:latin typeface="Aptos"/>
                <a:ea typeface="DengXian"/>
                <a:cs typeface="Arial" panose="020B0604020202020204" pitchFamily="34" charset="0"/>
              </a:rPr>
              <a:t> qui rassemblent différents groupes de la population ? </a:t>
            </a:r>
            <a:r>
              <a:rPr lang="fr-FR" sz="1800" kern="100">
                <a:latin typeface="Aptos"/>
                <a:ea typeface="DengXian"/>
                <a:cs typeface="Arial" panose="020B0604020202020204" pitchFamily="34" charset="0"/>
              </a:rPr>
              <a:t>Y a-t-il</a:t>
            </a:r>
            <a:r>
              <a:rPr lang="fr-FR" sz="1800" kern="100">
                <a:effectLst/>
                <a:latin typeface="Aptos"/>
                <a:ea typeface="DengXian"/>
                <a:cs typeface="Arial" panose="020B0604020202020204" pitchFamily="34" charset="0"/>
              </a:rPr>
              <a:t> des organisations de femmes ? Dès lors qu'il s'agit de </a:t>
            </a:r>
            <a:r>
              <a:rPr lang="fr-FR" sz="1800" b="1" kern="100">
                <a:effectLst/>
                <a:latin typeface="Aptos"/>
                <a:ea typeface="DengXian"/>
                <a:cs typeface="Arial" panose="020B0604020202020204" pitchFamily="34" charset="0"/>
              </a:rPr>
              <a:t>personnes</a:t>
            </a:r>
            <a:r>
              <a:rPr lang="fr-FR" sz="1800" kern="100">
                <a:effectLst/>
                <a:latin typeface="Aptos"/>
                <a:ea typeface="DengXian"/>
                <a:cs typeface="Arial" panose="020B0604020202020204" pitchFamily="34" charset="0"/>
              </a:rPr>
              <a:t>, y a-t-il des femmes dirigeantes ? Dans quelle mesure sont-elles actives ? Y a-t-il des militants des droits de l'homme ? Des anciens du village ou des chefs religieux ?</a:t>
            </a:r>
            <a:r>
              <a:rPr lang="fr-FR" sz="1800" kern="100">
                <a:latin typeface="Aptos"/>
                <a:ea typeface="DengXian"/>
                <a:cs typeface="Arial" panose="020B0604020202020204" pitchFamily="34" charset="0"/>
              </a:rPr>
              <a:t> </a:t>
            </a:r>
            <a:r>
              <a:rPr lang="fr-FR" sz="1800" kern="100">
                <a:effectLst/>
                <a:latin typeface="Aptos"/>
                <a:ea typeface="DengXian"/>
                <a:cs typeface="Arial" panose="020B0604020202020204" pitchFamily="34" charset="0"/>
              </a:rPr>
              <a:t>Enfin, existe-t-il </a:t>
            </a:r>
            <a:r>
              <a:rPr lang="fr-FR" sz="1800" b="1" kern="100">
                <a:effectLst/>
                <a:latin typeface="Aptos"/>
                <a:ea typeface="DengXian"/>
                <a:cs typeface="Arial" panose="020B0604020202020204" pitchFamily="34" charset="0"/>
              </a:rPr>
              <a:t>des événements</a:t>
            </a:r>
            <a:r>
              <a:rPr lang="fr-FR" sz="1800" kern="100">
                <a:effectLst/>
                <a:latin typeface="Aptos"/>
                <a:ea typeface="DengXian"/>
                <a:cs typeface="Arial" panose="020B0604020202020204" pitchFamily="34" charset="0"/>
              </a:rPr>
              <a:t> routiniers ou non planifiés qui rassemblent certains groupes ou l'ensemble de la population ? Il peut s'agir, par exemple, de fêtes religieuses ou ethniques, ou de quelque chose de plus général, comme des élections. Qui participera à ces événements ? Ces événements ont-ils eu lieu ? Ont-ils lieu en ce moment ou auront-ils lieu bientôt ? Quel est l'impact de ces événements sur les différents groupes de population en ce qui concerne la sécurité, les déplacements, etc.</a:t>
            </a:r>
            <a:endParaRPr lang="en-US" sz="1800" kern="100">
              <a:effectLst/>
              <a:latin typeface="Aptos"/>
              <a:ea typeface="DengXian"/>
              <a:cs typeface="Arial" panose="020B0604020202020204" pitchFamily="34" charset="0"/>
            </a:endParaRPr>
          </a:p>
          <a:p>
            <a:pPr>
              <a:lnSpc>
                <a:spcPct val="115000"/>
              </a:lnSpc>
              <a:spcAft>
                <a:spcPts val="800"/>
              </a:spcAft>
            </a:pPr>
            <a:endParaRPr lang="fr-FR" sz="1800" kern="100">
              <a:latin typeface="Aptos"/>
              <a:ea typeface="DengXian"/>
              <a:cs typeface="Arial" panose="020B0604020202020204" pitchFamily="34" charset="0"/>
            </a:endParaRPr>
          </a:p>
          <a:p>
            <a:pPr marL="0" marR="0">
              <a:lnSpc>
                <a:spcPct val="114999"/>
              </a:lnSpc>
              <a:spcAft>
                <a:spcPts val="800"/>
              </a:spcAft>
              <a:buNone/>
            </a:pPr>
            <a:r>
              <a:rPr lang="fr-FR" sz="1800" kern="100">
                <a:effectLst/>
                <a:latin typeface="Aptos"/>
                <a:ea typeface="DengXian"/>
                <a:cs typeface="Arial" panose="020B0604020202020204" pitchFamily="34" charset="0"/>
              </a:rPr>
              <a:t>Vous voyez donc l'idée sous-jacente. Les cadres d'analyse vous fournissent une liste de contrôle des éléments à surveiller et des informations à recueillir avant d'entreprendre une action.</a:t>
            </a:r>
            <a:endParaRPr lang="en-US" sz="1800" kern="100">
              <a:effectLst/>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Les deux autres cadres d'analyse suivent le même principe. Je n'entrerai pas dans les détails, mais vous trouverez toutes les informations dans votre document.</a:t>
            </a: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5000"/>
              </a:lnSpc>
              <a:spcAft>
                <a:spcPts val="800"/>
              </a:spcAft>
            </a:pPr>
            <a:r>
              <a:rPr lang="fr-FR" sz="1800" kern="100">
                <a:effectLst/>
                <a:latin typeface="Aptos"/>
                <a:ea typeface="DengXian"/>
                <a:cs typeface="Arial" panose="020B0604020202020204" pitchFamily="34" charset="0"/>
              </a:rPr>
              <a:t>Le PMERSCHII-PT </a:t>
            </a:r>
            <a:r>
              <a:rPr lang="fr-FR" sz="1800" i="1" kern="100">
                <a:effectLst/>
                <a:latin typeface="Aptos"/>
                <a:ea typeface="DengXian"/>
                <a:cs typeface="Arial" panose="020B0604020202020204" pitchFamily="34" charset="0"/>
              </a:rPr>
              <a:t>(Cliquez pour voir l'animation sur la diapositive.)</a:t>
            </a:r>
            <a:r>
              <a:rPr lang="fr-FR" sz="1800" kern="100">
                <a:effectLst/>
                <a:latin typeface="Aptos"/>
                <a:ea typeface="DengXian"/>
                <a:cs typeface="Arial" panose="020B0604020202020204" pitchFamily="34" charset="0"/>
              </a:rPr>
              <a:t> traite des aspects politiques, militaires, économiques, sociaux et culturels. Il décrit également l'histoire, </a:t>
            </a:r>
            <a:r>
              <a:rPr lang="fr-FR" sz="1800" kern="100">
                <a:latin typeface="Aptos"/>
                <a:ea typeface="DengXian"/>
                <a:cs typeface="Arial" panose="020B0604020202020204" pitchFamily="34" charset="0"/>
              </a:rPr>
              <a:t>les infrastructures</a:t>
            </a:r>
            <a:r>
              <a:rPr lang="fr-FR" sz="1800" kern="100">
                <a:effectLst/>
                <a:latin typeface="Aptos"/>
                <a:ea typeface="DengXian"/>
                <a:cs typeface="Arial" panose="020B0604020202020204" pitchFamily="34" charset="0"/>
              </a:rPr>
              <a:t>, l'accès à l'information et son utilisation, </a:t>
            </a:r>
            <a:r>
              <a:rPr lang="fr-FR" sz="1800" kern="100">
                <a:latin typeface="Aptos"/>
                <a:ea typeface="DengXian"/>
                <a:cs typeface="Arial" panose="020B0604020202020204" pitchFamily="34" charset="0"/>
              </a:rPr>
              <a:t>les infrastructures</a:t>
            </a:r>
            <a:r>
              <a:rPr lang="fr-FR" sz="1800" kern="100">
                <a:effectLst/>
                <a:latin typeface="Aptos"/>
                <a:ea typeface="DengXian"/>
                <a:cs typeface="Arial" panose="020B0604020202020204" pitchFamily="34" charset="0"/>
              </a:rPr>
              <a:t> </a:t>
            </a:r>
            <a:r>
              <a:rPr lang="fr-FR" sz="1800" kern="100">
                <a:latin typeface="Aptos"/>
                <a:ea typeface="DengXian"/>
                <a:cs typeface="Arial" panose="020B0604020202020204" pitchFamily="34" charset="0"/>
              </a:rPr>
              <a:t>physiques</a:t>
            </a:r>
            <a:r>
              <a:rPr lang="fr-FR" sz="1800" kern="100">
                <a:effectLst/>
                <a:latin typeface="Aptos"/>
                <a:ea typeface="DengXian"/>
                <a:cs typeface="Arial" panose="020B0604020202020204" pitchFamily="34" charset="0"/>
              </a:rPr>
              <a:t> et </a:t>
            </a:r>
            <a:r>
              <a:rPr lang="fr-FR" sz="1800" kern="100">
                <a:latin typeface="Aptos"/>
                <a:ea typeface="DengXian"/>
                <a:cs typeface="Arial" panose="020B0604020202020204" pitchFamily="34" charset="0"/>
              </a:rPr>
              <a:t>la durée</a:t>
            </a:r>
            <a:r>
              <a:rPr lang="fr-FR" sz="1800" kern="100">
                <a:effectLst/>
                <a:latin typeface="Aptos"/>
                <a:ea typeface="DengXian"/>
                <a:cs typeface="Arial" panose="020B0604020202020204" pitchFamily="34" charset="0"/>
              </a:rPr>
              <a:t>. Il s'agit d'une liste assez complète.</a:t>
            </a:r>
            <a:endParaRPr lang="en-US" sz="1800" kern="100">
              <a:effectLst/>
              <a:latin typeface="Aptos"/>
              <a:ea typeface="DengXian"/>
              <a:cs typeface="Arial" panose="020B0604020202020204" pitchFamily="34" charset="0"/>
            </a:endParaRPr>
          </a:p>
          <a:p>
            <a:pPr>
              <a:lnSpc>
                <a:spcPct val="115000"/>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kern="100">
                <a:effectLst/>
                <a:latin typeface="Aptos"/>
                <a:ea typeface="DengXian"/>
                <a:cs typeface="Arial" panose="020B0604020202020204" pitchFamily="34" charset="0"/>
              </a:rPr>
              <a:t>Enfin, nous avons le PMESII-PT (</a:t>
            </a:r>
            <a:r>
              <a:rPr lang="fr-FR" sz="1800" i="1" kern="100">
                <a:effectLst/>
                <a:latin typeface="Aptos"/>
                <a:ea typeface="DengXian"/>
                <a:cs typeface="Arial" panose="020B0604020202020204" pitchFamily="34" charset="0"/>
              </a:rPr>
              <a:t>cliquez pour voir l'animation sur la diapositive</a:t>
            </a:r>
            <a:r>
              <a:rPr lang="fr-FR" sz="1800" kern="100">
                <a:effectLst/>
                <a:latin typeface="Aptos"/>
                <a:ea typeface="DengXian"/>
                <a:cs typeface="Arial" panose="020B0604020202020204" pitchFamily="34" charset="0"/>
              </a:rPr>
              <a:t>). Cette liste couvre les aspects politiques, militaires, économiques, sociaux, </a:t>
            </a:r>
            <a:r>
              <a:rPr lang="fr-FR" sz="1800" kern="100">
                <a:latin typeface="Aptos"/>
                <a:ea typeface="DengXian"/>
                <a:cs typeface="Arial" panose="020B0604020202020204" pitchFamily="34" charset="0"/>
              </a:rPr>
              <a:t>les infrastructures</a:t>
            </a:r>
            <a:r>
              <a:rPr lang="fr-FR" sz="1800" kern="100">
                <a:effectLst/>
                <a:latin typeface="Aptos"/>
                <a:ea typeface="DengXian"/>
                <a:cs typeface="Arial" panose="020B0604020202020204" pitchFamily="34" charset="0"/>
              </a:rPr>
              <a:t>, l'information, </a:t>
            </a:r>
            <a:r>
              <a:rPr lang="fr-FR" sz="1800" kern="100">
                <a:latin typeface="Aptos"/>
                <a:ea typeface="DengXian"/>
                <a:cs typeface="Arial" panose="020B0604020202020204" pitchFamily="34" charset="0"/>
              </a:rPr>
              <a:t>les infrastructures</a:t>
            </a:r>
            <a:r>
              <a:rPr lang="fr-FR" sz="1800" kern="100">
                <a:effectLst/>
                <a:latin typeface="Aptos"/>
                <a:ea typeface="DengXian"/>
                <a:cs typeface="Arial" panose="020B0604020202020204" pitchFamily="34" charset="0"/>
              </a:rPr>
              <a:t> </a:t>
            </a:r>
            <a:r>
              <a:rPr lang="fr-FR" sz="1800" kern="100">
                <a:latin typeface="Aptos"/>
                <a:ea typeface="DengXian"/>
                <a:cs typeface="Arial" panose="020B0604020202020204" pitchFamily="34" charset="0"/>
              </a:rPr>
              <a:t>physiques</a:t>
            </a:r>
            <a:r>
              <a:rPr lang="fr-FR" sz="1800" kern="100">
                <a:effectLst/>
                <a:latin typeface="Aptos"/>
                <a:ea typeface="DengXian"/>
                <a:cs typeface="Arial" panose="020B0604020202020204" pitchFamily="34" charset="0"/>
              </a:rPr>
              <a:t> et </a:t>
            </a:r>
            <a:r>
              <a:rPr lang="fr-FR" sz="1800" kern="100">
                <a:latin typeface="Aptos"/>
                <a:ea typeface="DengXian"/>
                <a:cs typeface="Arial" panose="020B0604020202020204" pitchFamily="34" charset="0"/>
              </a:rPr>
              <a:t>la durée</a:t>
            </a:r>
            <a:r>
              <a:rPr lang="fr-FR" sz="1800" kern="100">
                <a:effectLst/>
                <a:latin typeface="Aptos"/>
                <a:ea typeface="DengXian"/>
                <a:cs typeface="Arial" panose="020B0604020202020204" pitchFamily="34" charset="0"/>
              </a:rPr>
              <a:t>.</a:t>
            </a:r>
            <a:endParaRPr lang="fr-FR">
              <a:latin typeface="Aptos"/>
              <a:ea typeface="DengXian"/>
            </a:endParaRP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4999"/>
              </a:lnSpc>
              <a:spcAft>
                <a:spcPts val="800"/>
              </a:spcAft>
            </a:pPr>
            <a:r>
              <a:rPr lang="fr-FR" sz="1800" kern="100">
                <a:effectLst/>
                <a:latin typeface="Aptos"/>
                <a:ea typeface="DengXian"/>
                <a:cs typeface="Arial" panose="020B0604020202020204" pitchFamily="34" charset="0"/>
              </a:rPr>
              <a:t>Il existe de nombreuses variantes quant à la manière d'utiliser ces cadres d'analyse.</a:t>
            </a:r>
            <a:r>
              <a:rPr lang="fr-FR" sz="1800" kern="100">
                <a:latin typeface="Aptos"/>
                <a:ea typeface="DengXian"/>
                <a:cs typeface="Arial" panose="020B0604020202020204" pitchFamily="34" charset="0"/>
              </a:rPr>
              <a:t> </a:t>
            </a:r>
            <a:r>
              <a:rPr lang="fr-FR" kern="100"/>
              <a:t>Vous pouvez soit les utiliser indépendamment, soit, dans un souci de plus grande efficacité, filtrer chaque élément des cadres PMERSCHII-PT et PMESII-PT au travers d’une analyse ASCOPE. Par exemple, pour chaque élément de la catégorie “politique”, vous pouvez également examiner les zones, structures, capacités, organisations, personnes et événements. </a:t>
            </a:r>
            <a:endParaRPr lang="en-US" sz="1800" kern="100">
              <a:latin typeface="Aptos" panose="020B0004020202020204" pitchFamily="34" charset="0"/>
              <a:ea typeface="DengXian" panose="02010600030101010101" pitchFamily="2" charset="-122"/>
              <a:cs typeface="Arial" panose="020B0604020202020204" pitchFamily="34" charset="0"/>
            </a:endParaRPr>
          </a:p>
          <a:p>
            <a:pPr>
              <a:lnSpc>
                <a:spcPct val="114999"/>
              </a:lnSpc>
              <a:spcAft>
                <a:spcPts val="800"/>
              </a:spcAft>
            </a:pPr>
            <a:endParaRPr lang="fr-FR" kern="100"/>
          </a:p>
          <a:p>
            <a:pPr>
              <a:lnSpc>
                <a:spcPct val="114999"/>
              </a:lnSpc>
              <a:spcAft>
                <a:spcPts val="800"/>
              </a:spcAft>
            </a:pPr>
            <a:r>
              <a:rPr lang="fr-FR" kern="100"/>
              <a:t>Lors de la collecte d’informations, veillez à recueillir des données tenant compte de la dimension de genre pour chacune des catégories indiquées dans ces cadres d’analyse.</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L="0" marR="0">
              <a:lnSpc>
                <a:spcPct val="115000"/>
              </a:lnSpc>
              <a:spcAft>
                <a:spcPts val="800"/>
              </a:spcAft>
            </a:pPr>
            <a:r>
              <a:rPr lang="fr-FR" sz="1800" kern="100">
                <a:effectLst/>
                <a:latin typeface="Aptos" panose="020B0004020202020204" pitchFamily="34" charset="0"/>
                <a:ea typeface="DengXian" panose="02010600030101010101" pitchFamily="2" charset="-122"/>
                <a:cs typeface="Arial" panose="020B0604020202020204" pitchFamily="34" charset="0"/>
              </a:rPr>
              <a:t>Très bien, maintenant que vous connaissez les cadres d'analyse, examinons la tâche que vous devez accomplir. Veillez à utiliser ces cadres dès lors que vous effectuez l'exercice que nous allons faire maintenant.</a:t>
            </a:r>
            <a:endParaRPr lang="en-US" sz="1800" kern="100">
              <a:effectLst/>
              <a:latin typeface="Aptos" panose="020B0004020202020204" pitchFamily="34" charset="0"/>
              <a:ea typeface="DengXian" panose="02010600030101010101" pitchFamily="2" charset="-122"/>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9865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68910">
              <a:lnSpc>
                <a:spcPct val="107000"/>
              </a:lnSpc>
              <a:spcBef>
                <a:spcPts val="255"/>
              </a:spcBef>
              <a:spcAft>
                <a:spcPts val="800"/>
              </a:spcAft>
            </a:pPr>
            <a:r>
              <a:rPr lang="en-US" sz="1800" b="1">
                <a:latin typeface="Calibri"/>
                <a:ea typeface="DengXian"/>
                <a:cs typeface="Calibri"/>
              </a:rPr>
              <a:t>Message</a:t>
            </a:r>
            <a:r>
              <a:rPr lang="en-US" sz="1800" b="1">
                <a:effectLst/>
                <a:latin typeface="Calibri"/>
                <a:ea typeface="DengXian"/>
                <a:cs typeface="Calibri"/>
              </a:rPr>
              <a:t>: </a:t>
            </a:r>
            <a:r>
              <a:rPr lang="en-US" err="1"/>
              <a:t>Présenter</a:t>
            </a:r>
            <a:r>
              <a:rPr lang="en-US"/>
              <a:t> la </a:t>
            </a:r>
            <a:r>
              <a:rPr lang="en-US" err="1"/>
              <a:t>tâche</a:t>
            </a:r>
            <a:r>
              <a:rPr lang="en-US"/>
              <a:t> à </a:t>
            </a:r>
            <a:r>
              <a:rPr lang="en-US" err="1"/>
              <a:t>accomplir</a:t>
            </a:r>
            <a:r>
              <a:rPr lang="en-US"/>
              <a:t>.</a:t>
            </a:r>
            <a:endParaRPr lang="fr-FR"/>
          </a:p>
          <a:p>
            <a:pPr marL="168910" marR="0">
              <a:lnSpc>
                <a:spcPct val="107000"/>
              </a:lnSpc>
              <a:spcBef>
                <a:spcPts val="255"/>
              </a:spcBef>
              <a:spcAft>
                <a:spcPts val="800"/>
              </a:spcAft>
            </a:pPr>
            <a:endParaRPr lang="en-US" sz="1800">
              <a:effectLst/>
              <a:latin typeface="Calibri" panose="020F0502020204030204" pitchFamily="34" charset="0"/>
              <a:ea typeface="DengXian" panose="02010600030101010101" pitchFamily="2" charset="-122"/>
              <a:cs typeface="Arial" panose="020B0604020202020204" pitchFamily="34" charset="0"/>
            </a:endParaRPr>
          </a:p>
          <a:p>
            <a:pPr marL="168910" marR="254000">
              <a:lnSpc>
                <a:spcPct val="107000"/>
              </a:lnSpc>
              <a:spcAft>
                <a:spcPts val="800"/>
              </a:spcAft>
            </a:pPr>
            <a:r>
              <a:rPr lang="en-US" err="1"/>
              <a:t>Voici</a:t>
            </a:r>
            <a:r>
              <a:rPr lang="en-US"/>
              <a:t> la </a:t>
            </a:r>
            <a:r>
              <a:rPr lang="en-US" err="1"/>
              <a:t>tâche</a:t>
            </a:r>
            <a:r>
              <a:rPr lang="en-US"/>
              <a:t> que </a:t>
            </a:r>
            <a:r>
              <a:rPr lang="en-US" err="1"/>
              <a:t>vous</a:t>
            </a:r>
            <a:r>
              <a:rPr lang="en-US"/>
              <a:t> </a:t>
            </a:r>
            <a:r>
              <a:rPr lang="en-US" err="1"/>
              <a:t>devrez</a:t>
            </a:r>
            <a:r>
              <a:rPr lang="en-US"/>
              <a:t> </a:t>
            </a:r>
            <a:r>
              <a:rPr lang="en-US" err="1"/>
              <a:t>réaliser</a:t>
            </a:r>
            <a:r>
              <a:rPr lang="en-US">
                <a:effectLst/>
              </a:rPr>
              <a:t>. </a:t>
            </a:r>
            <a:r>
              <a:rPr lang="en-US"/>
              <a:t>Vous </a:t>
            </a:r>
            <a:r>
              <a:rPr lang="en-US" err="1"/>
              <a:t>devrez</a:t>
            </a:r>
            <a:r>
              <a:rPr lang="en-US"/>
              <a:t> </a:t>
            </a:r>
            <a:r>
              <a:rPr lang="en-US" err="1"/>
              <a:t>choisir</a:t>
            </a:r>
            <a:r>
              <a:rPr lang="en-US"/>
              <a:t> la </a:t>
            </a:r>
            <a:r>
              <a:rPr lang="en-US" err="1"/>
              <a:t>meilleure</a:t>
            </a:r>
            <a:r>
              <a:rPr lang="en-US"/>
              <a:t> </a:t>
            </a:r>
            <a:r>
              <a:rPr lang="en-US">
                <a:effectLst/>
              </a:rPr>
              <a:t>action</a:t>
            </a:r>
            <a:r>
              <a:rPr lang="en-US"/>
              <a:t> </a:t>
            </a:r>
            <a:r>
              <a:rPr lang="en-US" err="1"/>
              <a:t>compte</a:t>
            </a:r>
            <a:r>
              <a:rPr lang="en-US"/>
              <a:t> </a:t>
            </a:r>
            <a:r>
              <a:rPr lang="en-US" err="1"/>
              <a:t>tenu</a:t>
            </a:r>
            <a:r>
              <a:rPr lang="en-US"/>
              <a:t> des </a:t>
            </a:r>
            <a:r>
              <a:rPr lang="en-US" err="1"/>
              <a:t>circonstances</a:t>
            </a:r>
            <a:r>
              <a:rPr lang="en-US"/>
              <a:t> </a:t>
            </a:r>
            <a:r>
              <a:rPr lang="en-US" err="1"/>
              <a:t>décrites</a:t>
            </a:r>
            <a:r>
              <a:rPr lang="en-US"/>
              <a:t> dans le </a:t>
            </a:r>
            <a:r>
              <a:rPr lang="en-US" err="1"/>
              <a:t>contexte</a:t>
            </a:r>
            <a:r>
              <a:rPr lang="en-US">
                <a:effectLst/>
              </a:rPr>
              <a:t>, </a:t>
            </a:r>
            <a:r>
              <a:rPr lang="en-US"/>
              <a:t>et </a:t>
            </a:r>
            <a:r>
              <a:rPr lang="en-US" err="1"/>
              <a:t>expliquer</a:t>
            </a:r>
            <a:r>
              <a:rPr lang="en-US"/>
              <a:t> les </a:t>
            </a:r>
            <a:r>
              <a:rPr lang="en-US" err="1"/>
              <a:t>avantages</a:t>
            </a:r>
            <a:r>
              <a:rPr lang="en-US"/>
              <a:t> et les </a:t>
            </a:r>
            <a:r>
              <a:rPr lang="en-US" err="1"/>
              <a:t>inconvénients</a:t>
            </a:r>
            <a:r>
              <a:rPr lang="en-US"/>
              <a:t> de </a:t>
            </a:r>
            <a:r>
              <a:rPr lang="en-US" err="1"/>
              <a:t>ce</a:t>
            </a:r>
            <a:r>
              <a:rPr lang="en-US"/>
              <a:t> choix</a:t>
            </a:r>
            <a:r>
              <a:rPr lang="en-US">
                <a:effectLst/>
              </a:rPr>
              <a:t>. </a:t>
            </a:r>
            <a:r>
              <a:rPr lang="en-US" i="1">
                <a:effectLst/>
              </a:rPr>
              <a:t>(</a:t>
            </a:r>
            <a:r>
              <a:rPr lang="en-US" i="1" err="1"/>
              <a:t>Lisez</a:t>
            </a:r>
            <a:r>
              <a:rPr lang="en-US" i="1"/>
              <a:t> la </a:t>
            </a:r>
            <a:r>
              <a:rPr lang="en-US" i="1" err="1"/>
              <a:t>tâche</a:t>
            </a:r>
            <a:r>
              <a:rPr lang="en-US" i="1"/>
              <a:t> </a:t>
            </a:r>
            <a:r>
              <a:rPr lang="en-US" i="1" err="1"/>
              <a:t>ou</a:t>
            </a:r>
            <a:r>
              <a:rPr lang="en-US" i="1"/>
              <a:t> </a:t>
            </a:r>
            <a:r>
              <a:rPr lang="en-US" i="1" err="1"/>
              <a:t>demandez</a:t>
            </a:r>
            <a:r>
              <a:rPr lang="en-US" i="1"/>
              <a:t> à </a:t>
            </a:r>
            <a:r>
              <a:rPr lang="en-US" i="1" err="1"/>
              <a:t>un·e</a:t>
            </a:r>
            <a:r>
              <a:rPr lang="en-US" i="1"/>
              <a:t> </a:t>
            </a:r>
            <a:r>
              <a:rPr lang="en-US" i="1" err="1"/>
              <a:t>volontaire</a:t>
            </a:r>
            <a:r>
              <a:rPr lang="en-US" i="1"/>
              <a:t> de la lire</a:t>
            </a:r>
            <a:r>
              <a:rPr lang="en-US" i="1">
                <a:effectLst/>
              </a:rPr>
              <a:t>).</a:t>
            </a:r>
            <a:endParaRPr lang="en-US" i="1"/>
          </a:p>
          <a:p>
            <a:pPr marL="0" marR="0">
              <a:lnSpc>
                <a:spcPct val="107000"/>
              </a:lnSpc>
              <a:spcBef>
                <a:spcPts val="0"/>
              </a:spcBef>
              <a:spcAft>
                <a:spcPts val="800"/>
              </a:spcAft>
            </a:pPr>
            <a:r>
              <a:rPr lang="en-US" sz="1800" b="1">
                <a:effectLst/>
                <a:latin typeface="Calibri" panose="020F0502020204030204" pitchFamily="34" charset="0"/>
                <a:ea typeface="DengXian" panose="02010600030101010101" pitchFamily="2" charset="-122"/>
                <a:cs typeface="Calibri" panose="020F0502020204030204" pitchFamily="34" charset="0"/>
              </a:rPr>
              <a:t> </a:t>
            </a:r>
            <a:endParaRPr lang="en-US" sz="1800">
              <a:effectLst/>
              <a:latin typeface="Calibri" panose="020F0502020204030204" pitchFamily="34" charset="0"/>
              <a:ea typeface="DengXian" panose="02010600030101010101" pitchFamily="2" charset="-122"/>
              <a:cs typeface="Arial" panose="020B0604020202020204" pitchFamily="34" charset="0"/>
            </a:endParaRPr>
          </a:p>
          <a:p>
            <a:endParaRPr lang="en-GB"/>
          </a:p>
          <a:p>
            <a:endParaRPr lang="en-GB"/>
          </a:p>
          <a:p>
            <a:endParaRPr lang="en-GB"/>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8</a:t>
            </a:fld>
            <a:endParaRPr lang="fr-FR"/>
          </a:p>
        </p:txBody>
      </p:sp>
    </p:spTree>
    <p:extLst>
      <p:ext uri="{BB962C8B-B14F-4D97-AF65-F5344CB8AC3E}">
        <p14:creationId xmlns:p14="http://schemas.microsoft.com/office/powerpoint/2010/main" val="56172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b="1"/>
              <a:t>Message clé : </a:t>
            </a:r>
            <a:r>
              <a:rPr lang="fr-FR"/>
              <a:t>Présenter les actions que les participants devront choisir.</a:t>
            </a:r>
          </a:p>
          <a:p>
            <a:pPr>
              <a:buNone/>
            </a:pPr>
            <a:br>
              <a:rPr lang="fr-FR">
                <a:cs typeface="+mn-lt"/>
              </a:rPr>
            </a:br>
            <a:endParaRPr lang="fr-FR"/>
          </a:p>
          <a:p>
            <a:pPr>
              <a:buNone/>
            </a:pPr>
            <a:r>
              <a:rPr lang="fr-FR"/>
              <a:t>Vous pouvez choisir parmi les trois options suivantes. Elles sont également incluses dans votre document.</a:t>
            </a:r>
          </a:p>
          <a:p>
            <a:pPr>
              <a:buNone/>
            </a:pPr>
            <a:br>
              <a:rPr lang="fr-FR">
                <a:cs typeface="+mn-lt"/>
              </a:rPr>
            </a:br>
            <a:endParaRPr lang="fr-FR"/>
          </a:p>
          <a:p>
            <a:pPr>
              <a:buNone/>
            </a:pPr>
            <a:r>
              <a:rPr lang="fr-FR"/>
              <a:t>Vous disposez de 50 minutes au total pour cet exercice, 20 minutes pour lire les documents et 30 minutes pour le travail en groupe.</a:t>
            </a:r>
          </a:p>
          <a:p>
            <a:pPr>
              <a:buNone/>
            </a:pPr>
            <a:br>
              <a:rPr lang="fr-FR">
                <a:cs typeface="+mn-lt"/>
              </a:rPr>
            </a:br>
            <a:endParaRPr lang="fr-FR"/>
          </a:p>
          <a:p>
            <a:pPr>
              <a:buNone/>
            </a:pPr>
            <a:r>
              <a:rPr lang="fr-FR"/>
              <a:t>N'oubliez pas de consulter la liste de contrôle et les cadres d'analyse communs dans vos documents dès lors que vous faites l'exercice.</a:t>
            </a:r>
          </a:p>
          <a:p>
            <a:pPr>
              <a:buNone/>
            </a:pPr>
            <a:br>
              <a:rPr lang="fr-FR">
                <a:cs typeface="+mn-lt"/>
              </a:rPr>
            </a:br>
            <a:endParaRPr lang="fr-FR"/>
          </a:p>
          <a:p>
            <a:pPr>
              <a:buNone/>
            </a:pPr>
            <a:r>
              <a:rPr lang="fr-FR"/>
              <a:t>Vous pouvez maintenant commencer l'exercice. Si vous avez des questions, n'hésitez pas à m'en faire part.</a:t>
            </a:r>
          </a:p>
          <a:p>
            <a:pPr>
              <a:buNone/>
            </a:pPr>
            <a:br>
              <a:rPr lang="fr-FR">
                <a:cs typeface="+mn-lt"/>
              </a:rPr>
            </a:br>
            <a:endParaRPr lang="fr-FR"/>
          </a:p>
          <a:p>
            <a:r>
              <a:rPr lang="fr-FR" i="1"/>
              <a:t>(N'oubliez pas d'utiliser les scénarios dès lors que vous les jugez les plus appropriées. Les diapositives scénarios suivent).</a:t>
            </a:r>
          </a:p>
          <a:p>
            <a:r>
              <a:rPr lang="fr-FR" i="1"/>
              <a:t>(Terminez l'exercice après 50 minutes. Pendant l'exercice, circulez parmi les groupes. Répondez aux questions des participants. Rappelez aux participants le temps restant à 15, 10 et 5 minutes de la fin de l'exercice).</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9</a:t>
            </a:fld>
            <a:endParaRPr lang="fr-FR"/>
          </a:p>
        </p:txBody>
      </p:sp>
    </p:spTree>
    <p:extLst>
      <p:ext uri="{BB962C8B-B14F-4D97-AF65-F5344CB8AC3E}">
        <p14:creationId xmlns:p14="http://schemas.microsoft.com/office/powerpoint/2010/main" val="2116795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0609B-59D8-B563-C9E4-7B4F801762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6D0276-3F26-D7C1-907E-E471FB876C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A5DD143-F42F-F29F-98D0-CFF795D463E6}"/>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8E7858A0-0BC5-178C-E381-EF181B4B8A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56103C-D915-6CCA-2F3D-5859BEEF5D43}"/>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1702644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C2E64-AD15-E6CE-E56E-1641035E3D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2FFD6E-9C78-D2B3-9848-5B9D066909C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ABD52A-FB1C-963C-A0BD-D48A29F90909}"/>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543E21E3-C422-9697-DD95-B1C6C0B838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7735DE-3005-A24A-252C-DDCE62011577}"/>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2241880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A9DE7A-0A19-E326-B993-EBCC4AD9AD1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07727D-ECE2-2A5B-1A01-17DA5CEAC5F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C781AA-733F-6287-8029-598F333AFA28}"/>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9C475B3F-0AF9-DD09-285A-A4D5212BD9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149349-DD69-2B8F-C533-34787D26AD53}"/>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18218565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251645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937359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131240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730815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649188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3507963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706307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338654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0634F-EF39-2537-D1E0-7973C1AA1F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ED282-F4E3-462F-0AF7-F7880CA316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A5D0DB-4F1C-9C3A-5436-A8E707C82D67}"/>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D065EC42-A94E-5F31-D6A2-1547E75EA6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98AF94-619D-2A38-BFF7-CC00E15473DD}"/>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209290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3220486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5383940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775804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726CD-82E7-8D6F-A049-1F52B271A6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D4D687-17B0-EF58-1EAE-4412B07CA25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F56026-0525-BF42-4AE2-EBEEACF7459C}"/>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AA324AA6-29E5-EFC4-2B13-D7B9DF9778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FDAF29-3998-0056-337B-B0979588C6E2}"/>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4078752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2432F-6B90-075B-4872-B8F2718F32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02830B-49D4-FC27-994C-6EC83A3A84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9667688-2B00-D639-A4DF-A124DCE060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3DC81C6-B1EE-4EE9-F5D1-4942A6C45C95}"/>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6" name="Footer Placeholder 5">
            <a:extLst>
              <a:ext uri="{FF2B5EF4-FFF2-40B4-BE49-F238E27FC236}">
                <a16:creationId xmlns:a16="http://schemas.microsoft.com/office/drawing/2014/main" id="{B192B457-4C37-9CAA-E1CA-A19CCF3015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F4165D-C94C-BC06-DCF9-BF029AE7C241}"/>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3334099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B7A92-A77C-C48A-0E67-72ACFA6DCA8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121C49-E287-920C-66D9-B43180E4D3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C2B201-4FB4-FAC5-F4F5-264A3DC243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BF5EB76-A68E-2413-A576-86ED44BA3E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0459F0-1EDA-112A-B1FA-1465AD1E2A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08E950-B1F7-969B-6F57-667429A4B0C1}"/>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8" name="Footer Placeholder 7">
            <a:extLst>
              <a:ext uri="{FF2B5EF4-FFF2-40B4-BE49-F238E27FC236}">
                <a16:creationId xmlns:a16="http://schemas.microsoft.com/office/drawing/2014/main" id="{7B927CE4-F5BD-184B-B410-F185936E27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021005-9545-3E8C-5D78-1A9E6DE8D2BD}"/>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384110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7BD69-34E2-9BCD-9F84-57893FFCD28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0C86BA-1F08-48B4-0496-10E9FA38B7E5}"/>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4" name="Footer Placeholder 3">
            <a:extLst>
              <a:ext uri="{FF2B5EF4-FFF2-40B4-BE49-F238E27FC236}">
                <a16:creationId xmlns:a16="http://schemas.microsoft.com/office/drawing/2014/main" id="{F44F6286-BEE0-684C-FAF3-FF474A8035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E5F529-198C-2B40-9B19-AFC36C33338F}"/>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1631244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238B0BE-4A9A-9D0B-F38D-C13A48A72087}"/>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3" name="Footer Placeholder 2">
            <a:extLst>
              <a:ext uri="{FF2B5EF4-FFF2-40B4-BE49-F238E27FC236}">
                <a16:creationId xmlns:a16="http://schemas.microsoft.com/office/drawing/2014/main" id="{088B6F60-B5FD-5C3F-BA2D-026A03CB07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2C9CA68-A156-4D79-BD28-3439B67A484D}"/>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446348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5019A-F5EC-5FEB-272E-2751113915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A39503-03DD-8E66-0977-36FEF68557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866AEE-0835-FF39-92FA-8CFC27586E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1228D3-0A45-4024-37C6-6280694FC80E}"/>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6" name="Footer Placeholder 5">
            <a:extLst>
              <a:ext uri="{FF2B5EF4-FFF2-40B4-BE49-F238E27FC236}">
                <a16:creationId xmlns:a16="http://schemas.microsoft.com/office/drawing/2014/main" id="{E1441583-76C2-8DA1-8423-C108F1C0B2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56DB69-2E9D-5B9A-42A2-28FD652D57A7}"/>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3253515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46EB6-AB77-5470-C772-49526BAF9C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3A97BB-7738-8BBC-A58A-D76B53A64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F71146-C6D7-A8CE-2D48-CC9892E9CB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D810DD-1016-7E6E-DFBC-4A6C3666A8CD}"/>
              </a:ext>
            </a:extLst>
          </p:cNvPr>
          <p:cNvSpPr>
            <a:spLocks noGrp="1"/>
          </p:cNvSpPr>
          <p:nvPr>
            <p:ph type="dt" sz="half" idx="10"/>
          </p:nvPr>
        </p:nvSpPr>
        <p:spPr/>
        <p:txBody>
          <a:bodyPr/>
          <a:lstStyle/>
          <a:p>
            <a:fld id="{63D4FF43-DE67-4A2E-91BB-D2BC8DA2AD7C}" type="datetimeFigureOut">
              <a:rPr lang="en-US" smtClean="0"/>
              <a:t>8/29/2025</a:t>
            </a:fld>
            <a:endParaRPr lang="en-US"/>
          </a:p>
        </p:txBody>
      </p:sp>
      <p:sp>
        <p:nvSpPr>
          <p:cNvPr id="6" name="Footer Placeholder 5">
            <a:extLst>
              <a:ext uri="{FF2B5EF4-FFF2-40B4-BE49-F238E27FC236}">
                <a16:creationId xmlns:a16="http://schemas.microsoft.com/office/drawing/2014/main" id="{461C2776-8290-77AD-8F34-B9A1D2EA9B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E2392F-ACC8-1261-BBD6-DA6087E29F5C}"/>
              </a:ext>
            </a:extLst>
          </p:cNvPr>
          <p:cNvSpPr>
            <a:spLocks noGrp="1"/>
          </p:cNvSpPr>
          <p:nvPr>
            <p:ph type="sldNum" sz="quarter" idx="12"/>
          </p:nvPr>
        </p:nvSpPr>
        <p:spPr/>
        <p:txBody>
          <a:bodyPr/>
          <a:lstStyle/>
          <a:p>
            <a:fld id="{B0E83193-CDDC-421E-9C9D-12AA997DA031}" type="slidenum">
              <a:rPr lang="en-US" smtClean="0"/>
              <a:t>‹N°›</a:t>
            </a:fld>
            <a:endParaRPr lang="en-US"/>
          </a:p>
        </p:txBody>
      </p:sp>
    </p:spTree>
    <p:extLst>
      <p:ext uri="{BB962C8B-B14F-4D97-AF65-F5344CB8AC3E}">
        <p14:creationId xmlns:p14="http://schemas.microsoft.com/office/powerpoint/2010/main" val="1104946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A96BFF-A6E0-1A65-F062-5931292266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C6FCFA-59EF-B2D7-9353-A14F76776C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4DD593-FD37-9BBF-7219-184D196435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D4FF43-DE67-4A2E-91BB-D2BC8DA2AD7C}" type="datetimeFigureOut">
              <a:rPr lang="en-US" smtClean="0"/>
              <a:t>8/29/2025</a:t>
            </a:fld>
            <a:endParaRPr lang="en-US"/>
          </a:p>
        </p:txBody>
      </p:sp>
      <p:sp>
        <p:nvSpPr>
          <p:cNvPr id="5" name="Footer Placeholder 4">
            <a:extLst>
              <a:ext uri="{FF2B5EF4-FFF2-40B4-BE49-F238E27FC236}">
                <a16:creationId xmlns:a16="http://schemas.microsoft.com/office/drawing/2014/main" id="{8A54D404-1D53-4C8B-393B-150AE00048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F3CEB86-3738-ED7D-E796-E22FB6D57D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0E83193-CDDC-421E-9C9D-12AA997DA031}" type="slidenum">
              <a:rPr lang="en-US" smtClean="0"/>
              <a:t>‹N°›</a:t>
            </a:fld>
            <a:endParaRPr lang="en-US"/>
          </a:p>
        </p:txBody>
      </p:sp>
    </p:spTree>
    <p:extLst>
      <p:ext uri="{BB962C8B-B14F-4D97-AF65-F5344CB8AC3E}">
        <p14:creationId xmlns:p14="http://schemas.microsoft.com/office/powerpoint/2010/main" val="1592990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1906896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fontScale="90000"/>
          </a:bodyPr>
          <a:lstStyle/>
          <a:p>
            <a:pPr algn="ctr"/>
            <a:r>
              <a:rPr lang="fr-FR" sz="3600" b="1" noProof="0">
                <a:solidFill>
                  <a:srgbClr val="004B98"/>
                </a:solidFill>
                <a:effectLst/>
                <a:latin typeface="Trebuchet MS"/>
                <a:ea typeface="Trebuchet MS" panose="020B0603020202020204" pitchFamily="34" charset="0"/>
                <a:cs typeface="Trebuchet MS" panose="020B0603020202020204" pitchFamily="34" charset="0"/>
              </a:rPr>
              <a:t>ÉTUDE DE CAS N° 1 :</a:t>
            </a:r>
            <a:r>
              <a:rPr lang="fr-FR" sz="3600" b="1">
                <a:solidFill>
                  <a:srgbClr val="004B98"/>
                </a:solidFill>
                <a:latin typeface="Trebuchet MS"/>
                <a:ea typeface="Trebuchet MS" panose="020B0603020202020204" pitchFamily="34" charset="0"/>
                <a:cs typeface="Trebuchet MS" panose="020B0603020202020204" pitchFamily="34" charset="0"/>
              </a:rPr>
              <a:t>	PLANIFIER DES OPÉRATIONS MILITAIRES EN TENANT COMPTE DES QUESTIONS DE GENRE</a:t>
            </a:r>
            <a:endParaRPr lang="fr-FR" sz="5400" b="1" noProof="0">
              <a:solidFill>
                <a:srgbClr val="000000"/>
              </a:solidFill>
              <a:latin typeface="Trebuchet MS"/>
            </a:endParaRPr>
          </a:p>
        </p:txBody>
      </p:sp>
      <p:pic>
        <p:nvPicPr>
          <p:cNvPr id="4" name="Image 3">
            <a:extLst>
              <a:ext uri="{FF2B5EF4-FFF2-40B4-BE49-F238E27FC236}">
                <a16:creationId xmlns:a16="http://schemas.microsoft.com/office/drawing/2014/main" id="{DBAB3861-1650-4E6F-842F-2EB075834834}"/>
              </a:ext>
            </a:extLst>
          </p:cNvPr>
          <p:cNvPicPr>
            <a:picLocks noChangeAspect="1"/>
          </p:cNvPicPr>
          <p:nvPr/>
        </p:nvPicPr>
        <p:blipFill rotWithShape="1">
          <a:blip r:embed="rId3"/>
          <a:srcRect l="23598" t="38142" r="24925" b="3866"/>
          <a:stretch/>
        </p:blipFill>
        <p:spPr bwMode="auto">
          <a:xfrm>
            <a:off x="2670252" y="2290619"/>
            <a:ext cx="6851495" cy="4341091"/>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B2317079-7C37-4E0C-9AC3-77153A17148A}"/>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713081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a:xfrm>
            <a:off x="838200" y="345670"/>
            <a:ext cx="10515600" cy="1325563"/>
          </a:xfrm>
        </p:spPr>
        <p:txBody>
          <a:bodyPr/>
          <a:lstStyle/>
          <a:p>
            <a:r>
              <a:rPr lang="fr-FR"/>
              <a:t>Scénario</a:t>
            </a:r>
          </a:p>
        </p:txBody>
      </p:sp>
      <p:pic>
        <p:nvPicPr>
          <p:cNvPr id="7" name="Image 434">
            <a:extLst>
              <a:ext uri="{FF2B5EF4-FFF2-40B4-BE49-F238E27FC236}">
                <a16:creationId xmlns:a16="http://schemas.microsoft.com/office/drawing/2014/main" id="{012FE6DD-B446-7B1A-9DAE-45D443E99716}"/>
              </a:ext>
            </a:extLst>
          </p:cNvPr>
          <p:cNvPicPr/>
          <p:nvPr/>
        </p:nvPicPr>
        <p:blipFill>
          <a:blip r:embed="rId3" cstate="print"/>
          <a:stretch>
            <a:fillRect/>
          </a:stretch>
        </p:blipFill>
        <p:spPr>
          <a:xfrm>
            <a:off x="3352800" y="2295728"/>
            <a:ext cx="5486400" cy="2970713"/>
          </a:xfrm>
          <a:prstGeom prst="rect">
            <a:avLst/>
          </a:prstGeom>
        </p:spPr>
      </p:pic>
      <p:sp>
        <p:nvSpPr>
          <p:cNvPr id="17" name="TextBox 16">
            <a:extLst>
              <a:ext uri="{FF2B5EF4-FFF2-40B4-BE49-F238E27FC236}">
                <a16:creationId xmlns:a16="http://schemas.microsoft.com/office/drawing/2014/main" id="{D547DE15-0910-91A3-B8BC-7F2C4BE158BB}"/>
              </a:ext>
            </a:extLst>
          </p:cNvPr>
          <p:cNvSpPr txBox="1"/>
          <p:nvPr/>
        </p:nvSpPr>
        <p:spPr>
          <a:xfrm>
            <a:off x="2027406" y="5567770"/>
            <a:ext cx="8137188" cy="646331"/>
          </a:xfrm>
          <a:prstGeom prst="rect">
            <a:avLst/>
          </a:prstGeom>
          <a:noFill/>
        </p:spPr>
        <p:txBody>
          <a:bodyPr wrap="square" lIns="91440" tIns="45720" rIns="91440" bIns="45720" anchor="t">
            <a:spAutoFit/>
          </a:bodyPr>
          <a:lstStyle/>
          <a:p>
            <a:r>
              <a:rPr lang="fr-FR" b="1" noProof="0">
                <a:solidFill>
                  <a:srgbClr val="004B98"/>
                </a:solidFill>
                <a:latin typeface="Arial"/>
                <a:ea typeface="Trebuchet MS" panose="020B0603020202020204" pitchFamily="34" charset="0"/>
                <a:cs typeface="Trebuchet MS" panose="020B0603020202020204" pitchFamily="34" charset="0"/>
              </a:rPr>
              <a:t>L’</a:t>
            </a:r>
            <a:r>
              <a:rPr lang="fr-FR" sz="1800" b="1" noProof="0">
                <a:solidFill>
                  <a:srgbClr val="004B98"/>
                </a:solidFill>
                <a:effectLst/>
                <a:latin typeface="Arial"/>
                <a:ea typeface="Trebuchet MS" panose="020B0603020202020204" pitchFamily="34" charset="0"/>
                <a:cs typeface="Trebuchet MS" panose="020B0603020202020204" pitchFamily="34" charset="0"/>
              </a:rPr>
              <a:t>Association des Femmes Entrepreneures </a:t>
            </a:r>
            <a:r>
              <a:rPr lang="fr-FR" b="1">
                <a:solidFill>
                  <a:srgbClr val="004B98"/>
                </a:solidFill>
                <a:latin typeface="Arial"/>
                <a:ea typeface="Trebuchet MS" panose="020B0603020202020204" pitchFamily="34" charset="0"/>
                <a:cs typeface="Trebuchet MS" panose="020B0603020202020204" pitchFamily="34" charset="0"/>
              </a:rPr>
              <a:t>a conduit</a:t>
            </a:r>
            <a:r>
              <a:rPr lang="fr-FR" sz="1800" b="1" noProof="0">
                <a:solidFill>
                  <a:srgbClr val="004B98"/>
                </a:solidFill>
                <a:effectLst/>
                <a:latin typeface="Arial"/>
                <a:ea typeface="Trebuchet MS" panose="020B0603020202020204" pitchFamily="34" charset="0"/>
                <a:cs typeface="Trebuchet MS" panose="020B0603020202020204" pitchFamily="34" charset="0"/>
              </a:rPr>
              <a:t> des </a:t>
            </a:r>
            <a:r>
              <a:rPr lang="fr-FR" b="1">
                <a:solidFill>
                  <a:srgbClr val="004B98"/>
                </a:solidFill>
                <a:latin typeface="Arial"/>
                <a:ea typeface="Trebuchet MS" panose="020B0603020202020204" pitchFamily="34" charset="0"/>
                <a:cs typeface="Trebuchet MS" panose="020B0603020202020204" pitchFamily="34" charset="0"/>
              </a:rPr>
              <a:t>négociations</a:t>
            </a:r>
            <a:r>
              <a:rPr lang="fr-FR" sz="1800" b="1" noProof="0">
                <a:solidFill>
                  <a:srgbClr val="004B98"/>
                </a:solidFill>
                <a:effectLst/>
                <a:latin typeface="Arial"/>
                <a:ea typeface="Trebuchet MS" panose="020B0603020202020204" pitchFamily="34" charset="0"/>
                <a:cs typeface="Trebuchet MS" panose="020B0603020202020204" pitchFamily="34" charset="0"/>
              </a:rPr>
              <a:t> informelles </a:t>
            </a:r>
            <a:r>
              <a:rPr lang="fr-FR" b="1" noProof="0">
                <a:solidFill>
                  <a:srgbClr val="004B98"/>
                </a:solidFill>
                <a:latin typeface="Arial"/>
                <a:ea typeface="Trebuchet MS" panose="020B0603020202020204" pitchFamily="34" charset="0"/>
                <a:cs typeface="Trebuchet MS" panose="020B0603020202020204" pitchFamily="34" charset="0"/>
              </a:rPr>
              <a:t>avec les </a:t>
            </a:r>
            <a:r>
              <a:rPr lang="fr-FR" sz="1800" b="1" noProof="0">
                <a:solidFill>
                  <a:srgbClr val="004B98"/>
                </a:solidFill>
                <a:effectLst/>
                <a:latin typeface="Arial"/>
                <a:ea typeface="Trebuchet MS" panose="020B0603020202020204" pitchFamily="34" charset="0"/>
                <a:cs typeface="Trebuchet MS" panose="020B0603020202020204" pitchFamily="34" charset="0"/>
              </a:rPr>
              <a:t>leaders des deux </a:t>
            </a:r>
            <a:r>
              <a:rPr lang="fr-FR" b="1">
                <a:solidFill>
                  <a:srgbClr val="004B98"/>
                </a:solidFill>
                <a:latin typeface="Arial"/>
                <a:ea typeface="Trebuchet MS" panose="020B0603020202020204" pitchFamily="34" charset="0"/>
                <a:cs typeface="Trebuchet MS" panose="020B0603020202020204" pitchFamily="34" charset="0"/>
              </a:rPr>
              <a:t>groupes</a:t>
            </a:r>
            <a:r>
              <a:rPr lang="fr-FR" sz="1800" b="1" noProof="0">
                <a:solidFill>
                  <a:srgbClr val="004B98"/>
                </a:solidFill>
                <a:effectLst/>
                <a:latin typeface="Arial"/>
                <a:ea typeface="Trebuchet MS" panose="020B0603020202020204" pitchFamily="34" charset="0"/>
                <a:cs typeface="Trebuchet MS" panose="020B0603020202020204" pitchFamily="34" charset="0"/>
              </a:rPr>
              <a:t> ethniques.</a:t>
            </a:r>
            <a:endParaRPr lang="fr-FR" noProof="0">
              <a:latin typeface="Arial"/>
            </a:endParaRPr>
          </a:p>
        </p:txBody>
      </p:sp>
    </p:spTree>
    <p:extLst>
      <p:ext uri="{BB962C8B-B14F-4D97-AF65-F5344CB8AC3E}">
        <p14:creationId xmlns:p14="http://schemas.microsoft.com/office/powerpoint/2010/main" val="1688638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fr-FR"/>
              <a:t>Scénario</a:t>
            </a:r>
            <a:endParaRPr lang="fr-FR" noProof="0"/>
          </a:p>
        </p:txBody>
      </p:sp>
      <p:pic>
        <p:nvPicPr>
          <p:cNvPr id="3" name="Image 444">
            <a:extLst>
              <a:ext uri="{FF2B5EF4-FFF2-40B4-BE49-F238E27FC236}">
                <a16:creationId xmlns:a16="http://schemas.microsoft.com/office/drawing/2014/main" id="{4B9016D2-3A1C-6744-7BFE-D5938480F799}"/>
              </a:ext>
            </a:extLst>
          </p:cNvPr>
          <p:cNvPicPr>
            <a:picLocks/>
          </p:cNvPicPr>
          <p:nvPr/>
        </p:nvPicPr>
        <p:blipFill>
          <a:blip r:embed="rId3" cstate="print"/>
          <a:stretch>
            <a:fillRect/>
          </a:stretch>
        </p:blipFill>
        <p:spPr>
          <a:xfrm>
            <a:off x="3829456" y="1561289"/>
            <a:ext cx="4533088" cy="3735421"/>
          </a:xfrm>
          <a:prstGeom prst="rect">
            <a:avLst/>
          </a:prstGeom>
        </p:spPr>
      </p:pic>
      <p:sp>
        <p:nvSpPr>
          <p:cNvPr id="5" name="TextBox 4">
            <a:extLst>
              <a:ext uri="{FF2B5EF4-FFF2-40B4-BE49-F238E27FC236}">
                <a16:creationId xmlns:a16="http://schemas.microsoft.com/office/drawing/2014/main" id="{8D99C552-97A3-E6BA-E20C-80FE15690FC2}"/>
              </a:ext>
            </a:extLst>
          </p:cNvPr>
          <p:cNvSpPr txBox="1"/>
          <p:nvPr/>
        </p:nvSpPr>
        <p:spPr>
          <a:xfrm>
            <a:off x="1589662" y="5296710"/>
            <a:ext cx="9012676" cy="929550"/>
          </a:xfrm>
          <a:prstGeom prst="rect">
            <a:avLst/>
          </a:prstGeom>
          <a:noFill/>
        </p:spPr>
        <p:txBody>
          <a:bodyPr wrap="square">
            <a:spAutoFit/>
          </a:bodyPr>
          <a:lstStyle/>
          <a:p>
            <a:pPr marL="579120" marR="774065">
              <a:lnSpc>
                <a:spcPct val="103000"/>
              </a:lnSpc>
              <a:spcBef>
                <a:spcPts val="65"/>
              </a:spcBef>
              <a:spcAft>
                <a:spcPts val="0"/>
              </a:spcAft>
            </a:pPr>
            <a:r>
              <a:rPr lang="fr-FR" sz="1800" b="1" noProof="0">
                <a:solidFill>
                  <a:srgbClr val="004B98"/>
                </a:solidFill>
                <a:effectLst/>
                <a:latin typeface="Century Gothic" panose="020B0502020202020204" pitchFamily="34" charset="0"/>
                <a:ea typeface="Trebuchet MS" panose="020B0603020202020204" pitchFamily="34" charset="0"/>
                <a:cs typeface="Trebuchet MS" panose="020B0603020202020204" pitchFamily="34" charset="0"/>
              </a:rPr>
              <a:t>Le leader du Parti Démocratique du </a:t>
            </a:r>
            <a:r>
              <a:rPr lang="fr-FR" sz="1800" b="1" noProof="0" err="1">
                <a:solidFill>
                  <a:srgbClr val="004B98"/>
                </a:solidFill>
                <a:effectLst/>
                <a:latin typeface="Century Gothic" panose="020B0502020202020204" pitchFamily="34" charset="0"/>
                <a:ea typeface="Trebuchet MS" panose="020B0603020202020204" pitchFamily="34" charset="0"/>
                <a:cs typeface="Trebuchet MS" panose="020B0603020202020204" pitchFamily="34" charset="0"/>
              </a:rPr>
              <a:t>Carana</a:t>
            </a:r>
            <a:r>
              <a:rPr lang="fr-FR" sz="1800" b="1" noProof="0">
                <a:solidFill>
                  <a:srgbClr val="004B98"/>
                </a:solidFill>
                <a:effectLst/>
                <a:latin typeface="Century Gothic" panose="020B0502020202020204" pitchFamily="34" charset="0"/>
                <a:ea typeface="Trebuchet MS" panose="020B0603020202020204" pitchFamily="34" charset="0"/>
                <a:cs typeface="Trebuchet MS" panose="020B0603020202020204" pitchFamily="34" charset="0"/>
              </a:rPr>
              <a:t> (PDC) qui a visité </a:t>
            </a:r>
            <a:r>
              <a:rPr lang="fr-FR" sz="1800" b="1" noProof="0" err="1">
                <a:solidFill>
                  <a:srgbClr val="004B98"/>
                </a:solidFill>
                <a:effectLst/>
                <a:latin typeface="Century Gothic" panose="020B0502020202020204" pitchFamily="34" charset="0"/>
                <a:ea typeface="Trebuchet MS" panose="020B0603020202020204" pitchFamily="34" charset="0"/>
                <a:cs typeface="Trebuchet MS" panose="020B0603020202020204" pitchFamily="34" charset="0"/>
              </a:rPr>
              <a:t>Corma</a:t>
            </a:r>
            <a:r>
              <a:rPr lang="fr-FR" sz="1800" b="1" noProof="0">
                <a:solidFill>
                  <a:srgbClr val="004B98"/>
                </a:solidFill>
                <a:effectLst/>
                <a:latin typeface="Century Gothic" panose="020B0502020202020204" pitchFamily="34" charset="0"/>
                <a:ea typeface="Trebuchet MS" panose="020B0603020202020204" pitchFamily="34" charset="0"/>
                <a:cs typeface="Trebuchet MS" panose="020B0603020202020204" pitchFamily="34" charset="0"/>
              </a:rPr>
              <a:t>, vient d'annoncer publiquement qu'il se présentera aux élections présidentielles prévues l'année suivante.</a:t>
            </a:r>
            <a:endParaRPr lang="fr-FR" sz="1600" noProof="0">
              <a:effectLst/>
              <a:latin typeface="Trebuchet MS" panose="020B0603020202020204" pitchFamily="34" charset="0"/>
              <a:ea typeface="Trebuchet MS" panose="020B0603020202020204" pitchFamily="34" charset="0"/>
              <a:cs typeface="Trebuchet MS" panose="020B0603020202020204" pitchFamily="34" charset="0"/>
            </a:endParaRPr>
          </a:p>
        </p:txBody>
      </p:sp>
    </p:spTree>
    <p:extLst>
      <p:ext uri="{BB962C8B-B14F-4D97-AF65-F5344CB8AC3E}">
        <p14:creationId xmlns:p14="http://schemas.microsoft.com/office/powerpoint/2010/main" val="2383868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A1ABB5-9BCF-411B-A6A1-6A87F5AF4E80}"/>
              </a:ext>
            </a:extLst>
          </p:cNvPr>
          <p:cNvSpPr>
            <a:spLocks noGrp="1"/>
          </p:cNvSpPr>
          <p:nvPr>
            <p:ph type="title"/>
          </p:nvPr>
        </p:nvSpPr>
        <p:spPr/>
        <p:txBody>
          <a:bodyPr/>
          <a:lstStyle/>
          <a:p>
            <a:r>
              <a:rPr lang="fr-FR"/>
              <a:t>Scénario</a:t>
            </a:r>
          </a:p>
        </p:txBody>
      </p:sp>
      <p:pic>
        <p:nvPicPr>
          <p:cNvPr id="8" name="Image 447">
            <a:extLst>
              <a:ext uri="{FF2B5EF4-FFF2-40B4-BE49-F238E27FC236}">
                <a16:creationId xmlns:a16="http://schemas.microsoft.com/office/drawing/2014/main" id="{DEFF2D10-307D-C5A8-0311-BDB2112F2215}"/>
              </a:ext>
            </a:extLst>
          </p:cNvPr>
          <p:cNvPicPr/>
          <p:nvPr/>
        </p:nvPicPr>
        <p:blipFill>
          <a:blip r:embed="rId3" cstate="print"/>
          <a:stretch>
            <a:fillRect/>
          </a:stretch>
        </p:blipFill>
        <p:spPr>
          <a:xfrm>
            <a:off x="0" y="2003898"/>
            <a:ext cx="4105072" cy="2920521"/>
          </a:xfrm>
          <a:prstGeom prst="rect">
            <a:avLst/>
          </a:prstGeom>
        </p:spPr>
      </p:pic>
      <p:sp>
        <p:nvSpPr>
          <p:cNvPr id="10" name="TextBox 9">
            <a:extLst>
              <a:ext uri="{FF2B5EF4-FFF2-40B4-BE49-F238E27FC236}">
                <a16:creationId xmlns:a16="http://schemas.microsoft.com/office/drawing/2014/main" id="{291FCD0C-5251-DB21-710B-D5B9FFC96CB5}"/>
              </a:ext>
            </a:extLst>
          </p:cNvPr>
          <p:cNvSpPr txBox="1"/>
          <p:nvPr/>
        </p:nvSpPr>
        <p:spPr>
          <a:xfrm>
            <a:off x="3321995" y="3235933"/>
            <a:ext cx="7067145" cy="923330"/>
          </a:xfrm>
          <a:prstGeom prst="rect">
            <a:avLst/>
          </a:prstGeom>
          <a:noFill/>
        </p:spPr>
        <p:txBody>
          <a:bodyPr wrap="square" lIns="91440" tIns="45720" rIns="91440" bIns="45720" anchor="t">
            <a:spAutoFit/>
          </a:bodyPr>
          <a:lstStyle/>
          <a:p>
            <a:r>
              <a:rPr lang="fr-FR" sz="1800" b="1" noProof="0">
                <a:solidFill>
                  <a:srgbClr val="004B98"/>
                </a:solidFill>
                <a:effectLst/>
                <a:latin typeface="Arial"/>
                <a:ea typeface="Trebuchet MS" panose="020B0603020202020204" pitchFamily="34" charset="0"/>
                <a:cs typeface="Trebuchet MS" panose="020B0603020202020204" pitchFamily="34" charset="0"/>
              </a:rPr>
              <a:t>La radio locale </a:t>
            </a:r>
            <a:r>
              <a:rPr lang="fr-FR" b="1">
                <a:solidFill>
                  <a:srgbClr val="004B98"/>
                </a:solidFill>
                <a:latin typeface="Arial"/>
                <a:ea typeface="Trebuchet MS" panose="020B0603020202020204" pitchFamily="34" charset="0"/>
                <a:cs typeface="Trebuchet MS" panose="020B0603020202020204" pitchFamily="34" charset="0"/>
              </a:rPr>
              <a:t>a relayé des</a:t>
            </a:r>
            <a:r>
              <a:rPr lang="fr-FR" sz="1800" b="1" noProof="0">
                <a:solidFill>
                  <a:srgbClr val="004B98"/>
                </a:solidFill>
                <a:effectLst/>
                <a:latin typeface="Arial"/>
                <a:ea typeface="Trebuchet MS" panose="020B0603020202020204" pitchFamily="34" charset="0"/>
                <a:cs typeface="Trebuchet MS" panose="020B0603020202020204" pitchFamily="34" charset="0"/>
              </a:rPr>
              <a:t> informations sur l'imminence d'une attaque contre les </a:t>
            </a:r>
            <a:r>
              <a:rPr lang="fr-FR" sz="1800" b="1" noProof="0" err="1">
                <a:solidFill>
                  <a:srgbClr val="004B98"/>
                </a:solidFill>
                <a:effectLst/>
                <a:latin typeface="Arial"/>
                <a:ea typeface="Trebuchet MS" panose="020B0603020202020204" pitchFamily="34" charset="0"/>
                <a:cs typeface="Trebuchet MS" panose="020B0603020202020204" pitchFamily="34" charset="0"/>
              </a:rPr>
              <a:t>Tatsis</a:t>
            </a:r>
            <a:r>
              <a:rPr lang="fr-FR" sz="1800" b="1" noProof="0">
                <a:solidFill>
                  <a:srgbClr val="004B98"/>
                </a:solidFill>
                <a:effectLst/>
                <a:latin typeface="Arial"/>
                <a:ea typeface="Trebuchet MS" panose="020B0603020202020204" pitchFamily="34" charset="0"/>
                <a:cs typeface="Trebuchet MS" panose="020B0603020202020204" pitchFamily="34" charset="0"/>
              </a:rPr>
              <a:t> lors de leur festival annuel de </a:t>
            </a:r>
            <a:r>
              <a:rPr lang="fr-FR" sz="1800" b="1" noProof="0" err="1">
                <a:solidFill>
                  <a:srgbClr val="004B98"/>
                </a:solidFill>
                <a:effectLst/>
                <a:latin typeface="Arial"/>
                <a:ea typeface="Trebuchet MS" panose="020B0603020202020204" pitchFamily="34" charset="0"/>
                <a:cs typeface="Trebuchet MS" panose="020B0603020202020204" pitchFamily="34" charset="0"/>
              </a:rPr>
              <a:t>Kabaya</a:t>
            </a:r>
            <a:r>
              <a:rPr lang="fr-FR" sz="1800" b="1" noProof="0">
                <a:solidFill>
                  <a:srgbClr val="004B98"/>
                </a:solidFill>
                <a:effectLst/>
                <a:latin typeface="Arial"/>
                <a:ea typeface="Trebuchet MS" panose="020B0603020202020204" pitchFamily="34" charset="0"/>
                <a:cs typeface="Trebuchet MS" panose="020B0603020202020204" pitchFamily="34" charset="0"/>
              </a:rPr>
              <a:t>, prévu dans une semaine</a:t>
            </a:r>
            <a:endParaRPr lang="fr-FR" noProof="0">
              <a:latin typeface="Arial"/>
            </a:endParaRPr>
          </a:p>
        </p:txBody>
      </p:sp>
    </p:spTree>
    <p:extLst>
      <p:ext uri="{BB962C8B-B14F-4D97-AF65-F5344CB8AC3E}">
        <p14:creationId xmlns:p14="http://schemas.microsoft.com/office/powerpoint/2010/main" val="3411849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fr-FR"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fr-FR" noProof="0"/>
          </a:p>
          <a:p>
            <a:pPr marL="0" indent="0" algn="ctr">
              <a:buNone/>
            </a:pPr>
            <a:endParaRPr lang="fr-FR" noProof="0"/>
          </a:p>
          <a:p>
            <a:pPr marL="0" indent="0" algn="ctr">
              <a:buNone/>
            </a:pPr>
            <a:r>
              <a:rPr lang="fr-FR" sz="4000" b="1" noProof="0">
                <a:solidFill>
                  <a:srgbClr val="0070C0"/>
                </a:solidFill>
              </a:rPr>
              <a:t>DEBRIEF</a:t>
            </a:r>
          </a:p>
        </p:txBody>
      </p:sp>
    </p:spTree>
    <p:extLst>
      <p:ext uri="{BB962C8B-B14F-4D97-AF65-F5344CB8AC3E}">
        <p14:creationId xmlns:p14="http://schemas.microsoft.com/office/powerpoint/2010/main" val="2132083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fr-FR"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p:txBody>
          <a:bodyPr vert="horz" lIns="91440" tIns="45720" rIns="91440" bIns="45720" rtlCol="0" anchor="t">
            <a:normAutofit/>
          </a:bodyPr>
          <a:lstStyle/>
          <a:p>
            <a:pPr algn="just">
              <a:lnSpc>
                <a:spcPct val="107000"/>
              </a:lnSpc>
              <a:buFont typeface="Wingdings" panose="05000000000000000000" pitchFamily="2" charset="2"/>
              <a:buChar char="Ø"/>
            </a:pPr>
            <a:r>
              <a:rPr lang="fr-FR" noProof="0">
                <a:effectLst/>
                <a:latin typeface="Calibri"/>
                <a:ea typeface="Calibri"/>
                <a:cs typeface="Calibri"/>
              </a:rPr>
              <a:t> </a:t>
            </a:r>
            <a:r>
              <a:rPr lang="fr-FR">
                <a:latin typeface="Calibri"/>
                <a:ea typeface="Calibri"/>
                <a:cs typeface="Calibri"/>
              </a:rPr>
              <a:t>Obtenir les</a:t>
            </a:r>
            <a:r>
              <a:rPr lang="fr-FR" noProof="0">
                <a:effectLst/>
                <a:latin typeface="Calibri"/>
                <a:ea typeface="Calibri"/>
                <a:cs typeface="Calibri"/>
              </a:rPr>
              <a:t> </a:t>
            </a:r>
            <a:r>
              <a:rPr lang="fr-FR">
                <a:latin typeface="Calibri"/>
                <a:ea typeface="Calibri"/>
                <a:cs typeface="Calibri"/>
              </a:rPr>
              <a:t>informations</a:t>
            </a:r>
            <a:r>
              <a:rPr lang="fr-FR" noProof="0">
                <a:effectLst/>
                <a:latin typeface="Calibri"/>
                <a:ea typeface="Calibri"/>
                <a:cs typeface="Calibri"/>
              </a:rPr>
              <a:t> de </a:t>
            </a:r>
            <a:r>
              <a:rPr lang="fr-FR">
                <a:latin typeface="Calibri"/>
                <a:ea typeface="Calibri"/>
                <a:cs typeface="Calibri"/>
              </a:rPr>
              <a:t>sources  </a:t>
            </a:r>
            <a:r>
              <a:rPr lang="fr-FR" noProof="0">
                <a:effectLst/>
                <a:latin typeface="Calibri"/>
                <a:ea typeface="Calibri"/>
                <a:cs typeface="Calibri"/>
              </a:rPr>
              <a:t>multiples.</a:t>
            </a:r>
          </a:p>
          <a:p>
            <a:pPr lvl="0" algn="just">
              <a:lnSpc>
                <a:spcPct val="107000"/>
              </a:lnSpc>
              <a:buFont typeface="Wingdings" panose="05000000000000000000" pitchFamily="2" charset="2"/>
              <a:buChar char="Ø"/>
            </a:pPr>
            <a:endParaRPr lang="fr-FR" noProof="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Ø"/>
            </a:pPr>
            <a:r>
              <a:rPr lang="fr-FR" noProof="0">
                <a:effectLst/>
                <a:latin typeface="Calibri"/>
                <a:ea typeface="Calibri"/>
                <a:cs typeface="Calibri"/>
              </a:rPr>
              <a:t> </a:t>
            </a:r>
            <a:r>
              <a:rPr lang="fr-FR">
                <a:latin typeface="Calibri"/>
                <a:ea typeface="Calibri"/>
                <a:cs typeface="Calibri"/>
              </a:rPr>
              <a:t>Prendre en compte les</a:t>
            </a:r>
            <a:r>
              <a:rPr lang="fr-FR" noProof="0">
                <a:effectLst/>
                <a:latin typeface="Calibri"/>
                <a:ea typeface="Calibri"/>
                <a:cs typeface="Calibri"/>
              </a:rPr>
              <a:t> intersectionnalités.</a:t>
            </a:r>
          </a:p>
          <a:p>
            <a:pPr lvl="0" algn="just">
              <a:lnSpc>
                <a:spcPct val="107000"/>
              </a:lnSpc>
              <a:spcAft>
                <a:spcPts val="800"/>
              </a:spcAft>
              <a:buFont typeface="Wingdings" panose="05000000000000000000" pitchFamily="2" charset="2"/>
              <a:buChar char="Ø"/>
            </a:pPr>
            <a:endParaRPr lang="fr-FR" noProof="0">
              <a:effectLst/>
              <a:latin typeface="Calibri" panose="020F0502020204030204" pitchFamily="34" charset="0"/>
              <a:ea typeface="Calibri" panose="020F0502020204030204" pitchFamily="34" charset="0"/>
              <a:cs typeface="Arial" panose="020B0604020202020204" pitchFamily="34" charset="0"/>
            </a:endParaRPr>
          </a:p>
          <a:p>
            <a:pPr>
              <a:buFont typeface="Wingdings" panose="05000000000000000000" pitchFamily="2" charset="2"/>
              <a:buChar char="Ø"/>
            </a:pPr>
            <a:r>
              <a:rPr lang="fr-FR" noProof="0">
                <a:effectLst/>
                <a:latin typeface="Calibri"/>
                <a:ea typeface="Calibri"/>
                <a:cs typeface="Calibri"/>
              </a:rPr>
              <a:t> </a:t>
            </a:r>
            <a:r>
              <a:rPr lang="fr-FR">
                <a:latin typeface="Calibri"/>
                <a:ea typeface="Calibri"/>
                <a:cs typeface="Calibri"/>
              </a:rPr>
              <a:t>Utiliser des</a:t>
            </a:r>
            <a:r>
              <a:rPr lang="fr-FR" noProof="0">
                <a:latin typeface="Calibri"/>
                <a:ea typeface="Calibri"/>
                <a:cs typeface="Calibri"/>
              </a:rPr>
              <a:t> cadres d’analyses </a:t>
            </a:r>
            <a:r>
              <a:rPr lang="fr-FR" noProof="0">
                <a:effectLst/>
                <a:latin typeface="Calibri"/>
                <a:ea typeface="Calibri"/>
                <a:cs typeface="Calibri"/>
              </a:rPr>
              <a:t>multiples pour </a:t>
            </a:r>
            <a:r>
              <a:rPr lang="fr-FR">
                <a:latin typeface="Calibri"/>
                <a:ea typeface="Calibri"/>
                <a:cs typeface="Calibri"/>
              </a:rPr>
              <a:t>obtenir</a:t>
            </a:r>
            <a:r>
              <a:rPr lang="fr-FR" noProof="0">
                <a:effectLst/>
                <a:latin typeface="Calibri"/>
                <a:ea typeface="Calibri"/>
                <a:cs typeface="Calibri"/>
              </a:rPr>
              <a:t> des informations </a:t>
            </a:r>
            <a:r>
              <a:rPr lang="fr-FR">
                <a:latin typeface="Calibri"/>
                <a:ea typeface="Calibri"/>
                <a:cs typeface="Calibri"/>
              </a:rPr>
              <a:t>essentielles et pertinentes</a:t>
            </a:r>
            <a:r>
              <a:rPr lang="fr-FR" noProof="0">
                <a:effectLst/>
                <a:latin typeface="Calibri"/>
                <a:ea typeface="Calibri"/>
                <a:cs typeface="Calibri"/>
              </a:rPr>
              <a:t>.</a:t>
            </a:r>
            <a:endParaRPr lang="fr-FR" sz="4000" noProof="0">
              <a:latin typeface="Calibri"/>
              <a:ea typeface="Calibri"/>
              <a:cs typeface="Calibri"/>
            </a:endParaRPr>
          </a:p>
        </p:txBody>
      </p:sp>
      <p:pic>
        <p:nvPicPr>
          <p:cNvPr id="5" name="Image 4" descr="A blue tag with black text&#10;&#10;AI-generated content may be incorrect.">
            <a:extLst>
              <a:ext uri="{FF2B5EF4-FFF2-40B4-BE49-F238E27FC236}">
                <a16:creationId xmlns:a16="http://schemas.microsoft.com/office/drawing/2014/main" id="{AD0C03F4-6B9B-C00A-E788-FE518BD7A111}"/>
              </a:ext>
            </a:extLst>
          </p:cNvPr>
          <p:cNvPicPr>
            <a:picLocks noChangeAspect="1"/>
          </p:cNvPicPr>
          <p:nvPr/>
        </p:nvPicPr>
        <p:blipFill>
          <a:blip r:embed="rId3"/>
          <a:stretch>
            <a:fillRect/>
          </a:stretch>
        </p:blipFill>
        <p:spPr>
          <a:xfrm>
            <a:off x="9659083" y="365613"/>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8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6D1010F-1002-E5DC-B158-549122C32FA0}"/>
              </a:ext>
            </a:extLst>
          </p:cNvPr>
          <p:cNvSpPr/>
          <p:nvPr/>
        </p:nvSpPr>
        <p:spPr>
          <a:xfrm>
            <a:off x="1773936" y="1152144"/>
            <a:ext cx="9125712" cy="3931919"/>
          </a:xfrm>
          <a:prstGeom prst="roundRect">
            <a:avLst/>
          </a:prstGeom>
          <a:noFill/>
          <a:ln w="28575">
            <a:solidFill>
              <a:srgbClr val="00239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0" marR="0">
              <a:buNone/>
            </a:pPr>
            <a:r>
              <a:rPr lang="fr-FR" sz="1800" b="1" i="1" noProof="0">
                <a:solidFill>
                  <a:srgbClr val="004B97"/>
                </a:solidFill>
                <a:effectLst/>
                <a:latin typeface="Arial"/>
                <a:ea typeface="Arial" panose="020B0604020202020204" pitchFamily="34" charset="0"/>
                <a:cs typeface="Times New Roman"/>
              </a:rPr>
              <a:t>OBJECTIFS D'APPRENTISSAGE</a:t>
            </a:r>
            <a:endParaRPr lang="fr-FR" sz="1800" i="1" noProof="0">
              <a:solidFill>
                <a:srgbClr val="272727"/>
              </a:solidFill>
              <a:effectLst/>
              <a:latin typeface="Trebuchet MS"/>
              <a:ea typeface="DengXian Light" panose="02010600030101010101" pitchFamily="2" charset="-122"/>
              <a:cs typeface="Times New Roman"/>
            </a:endParaRPr>
          </a:p>
          <a:p>
            <a:pPr marL="342900" marR="683260" indent="-342900" algn="just">
              <a:lnSpc>
                <a:spcPct val="102000"/>
              </a:lnSpc>
              <a:spcBef>
                <a:spcPts val="1245"/>
              </a:spcBef>
              <a:buClr>
                <a:srgbClr val="004B97"/>
              </a:buClr>
              <a:buSzPts val="1200"/>
              <a:buFont typeface="Wingdings" panose="05000000000000000000" pitchFamily="2" charset="2"/>
              <a:buChar char="Ø"/>
              <a:tabLst>
                <a:tab pos="900430" algn="l"/>
              </a:tabLst>
            </a:pPr>
            <a:r>
              <a:rPr lang="fr-FR" sz="1800" i="1" spc="0" noProof="0">
                <a:solidFill>
                  <a:srgbClr val="004B97"/>
                </a:solidFill>
                <a:effectLst/>
                <a:latin typeface="Trebuchet MS"/>
                <a:ea typeface="Arial" panose="020B0604020202020204" pitchFamily="34" charset="0"/>
                <a:cs typeface="Trebuchet MS" panose="020B0603020202020204" pitchFamily="34" charset="0"/>
              </a:rPr>
              <a:t>Recenser les </a:t>
            </a:r>
            <a:r>
              <a:rPr lang="fr-FR" i="1">
                <a:solidFill>
                  <a:srgbClr val="004B97"/>
                </a:solidFill>
                <a:latin typeface="Trebuchet MS"/>
                <a:ea typeface="Arial" panose="020B0604020202020204" pitchFamily="34" charset="0"/>
                <a:cs typeface="Trebuchet MS" panose="020B0603020202020204" pitchFamily="34" charset="0"/>
              </a:rPr>
              <a:t>griefs particuliers, les </a:t>
            </a:r>
            <a:r>
              <a:rPr lang="fr-FR" sz="1800" i="1" spc="0" noProof="0">
                <a:solidFill>
                  <a:srgbClr val="004B97"/>
                </a:solidFill>
                <a:effectLst/>
                <a:latin typeface="Trebuchet MS"/>
                <a:ea typeface="Arial" panose="020B0604020202020204" pitchFamily="34" charset="0"/>
                <a:cs typeface="Trebuchet MS" panose="020B0603020202020204" pitchFamily="34" charset="0"/>
              </a:rPr>
              <a:t>besoins </a:t>
            </a:r>
            <a:r>
              <a:rPr lang="fr-FR" i="1">
                <a:solidFill>
                  <a:srgbClr val="004B97"/>
                </a:solidFill>
                <a:latin typeface="Trebuchet MS"/>
                <a:ea typeface="Arial" panose="020B0604020202020204" pitchFamily="34" charset="0"/>
                <a:cs typeface="Trebuchet MS" panose="020B0603020202020204" pitchFamily="34" charset="0"/>
              </a:rPr>
              <a:t>en matière de sécurité et les priorités </a:t>
            </a:r>
            <a:r>
              <a:rPr lang="fr-FR" sz="1800" i="1" spc="0" noProof="0">
                <a:solidFill>
                  <a:srgbClr val="004B97"/>
                </a:solidFill>
                <a:effectLst/>
                <a:latin typeface="Trebuchet MS"/>
                <a:ea typeface="Arial" panose="020B0604020202020204" pitchFamily="34" charset="0"/>
                <a:cs typeface="Trebuchet MS" panose="020B0603020202020204" pitchFamily="34" charset="0"/>
              </a:rPr>
              <a:t>des </a:t>
            </a:r>
            <a:r>
              <a:rPr lang="fr-FR" i="1">
                <a:solidFill>
                  <a:srgbClr val="004B97"/>
                </a:solidFill>
                <a:latin typeface="Trebuchet MS"/>
                <a:ea typeface="Arial" panose="020B0604020202020204" pitchFamily="34" charset="0"/>
                <a:cs typeface="Trebuchet MS" panose="020B0603020202020204" pitchFamily="34" charset="0"/>
              </a:rPr>
              <a:t>différents pans </a:t>
            </a:r>
            <a:r>
              <a:rPr lang="fr-FR" sz="1800" i="1" spc="0" noProof="0">
                <a:solidFill>
                  <a:srgbClr val="004B97"/>
                </a:solidFill>
                <a:effectLst/>
                <a:latin typeface="Trebuchet MS"/>
                <a:ea typeface="Arial" panose="020B0604020202020204" pitchFamily="34" charset="0"/>
                <a:cs typeface="Trebuchet MS" panose="020B0603020202020204" pitchFamily="34" charset="0"/>
              </a:rPr>
              <a:t>de </a:t>
            </a:r>
            <a:r>
              <a:rPr lang="fr-FR" i="1">
                <a:solidFill>
                  <a:srgbClr val="004B97"/>
                </a:solidFill>
                <a:latin typeface="Trebuchet MS"/>
                <a:ea typeface="Arial" panose="020B0604020202020204" pitchFamily="34" charset="0"/>
                <a:cs typeface="Trebuchet MS" panose="020B0603020202020204" pitchFamily="34" charset="0"/>
              </a:rPr>
              <a:t>la population</a:t>
            </a:r>
            <a:r>
              <a:rPr lang="fr-FR" sz="1800" i="1" spc="0" noProof="0">
                <a:solidFill>
                  <a:srgbClr val="004B97"/>
                </a:solidFill>
                <a:effectLst/>
                <a:latin typeface="Trebuchet MS"/>
                <a:ea typeface="Arial" panose="020B0604020202020204" pitchFamily="34" charset="0"/>
                <a:cs typeface="Trebuchet MS" panose="020B0603020202020204" pitchFamily="34" charset="0"/>
              </a:rPr>
              <a:t>, </a:t>
            </a:r>
            <a:r>
              <a:rPr lang="fr-FR" i="1">
                <a:solidFill>
                  <a:srgbClr val="004B97"/>
                </a:solidFill>
                <a:latin typeface="Trebuchet MS"/>
                <a:ea typeface="Arial" panose="020B0604020202020204" pitchFamily="34" charset="0"/>
                <a:cs typeface="Trebuchet MS" panose="020B0603020202020204" pitchFamily="34" charset="0"/>
              </a:rPr>
              <a:t>notamment </a:t>
            </a:r>
            <a:r>
              <a:rPr lang="fr-FR" sz="1800" i="1" spc="0" noProof="0">
                <a:solidFill>
                  <a:srgbClr val="004B97"/>
                </a:solidFill>
                <a:effectLst/>
                <a:latin typeface="Trebuchet MS"/>
                <a:ea typeface="Arial" panose="020B0604020202020204" pitchFamily="34" charset="0"/>
                <a:cs typeface="Trebuchet MS" panose="020B0603020202020204" pitchFamily="34" charset="0"/>
              </a:rPr>
              <a:t>les hommes, les femmes, les </a:t>
            </a:r>
            <a:r>
              <a:rPr lang="fr-FR" i="1">
                <a:solidFill>
                  <a:srgbClr val="004B97"/>
                </a:solidFill>
                <a:latin typeface="Trebuchet MS"/>
                <a:ea typeface="Arial" panose="020B0604020202020204" pitchFamily="34" charset="0"/>
                <a:cs typeface="Trebuchet MS" panose="020B0603020202020204" pitchFamily="34" charset="0"/>
              </a:rPr>
              <a:t>garçons </a:t>
            </a:r>
            <a:r>
              <a:rPr lang="fr-FR" sz="1800" i="1" spc="0" noProof="0">
                <a:solidFill>
                  <a:srgbClr val="004B97"/>
                </a:solidFill>
                <a:effectLst/>
                <a:latin typeface="Trebuchet MS"/>
                <a:ea typeface="Arial" panose="020B0604020202020204" pitchFamily="34" charset="0"/>
                <a:cs typeface="Trebuchet MS" panose="020B0603020202020204" pitchFamily="34" charset="0"/>
              </a:rPr>
              <a:t>et les </a:t>
            </a:r>
            <a:r>
              <a:rPr lang="fr-FR" i="1">
                <a:solidFill>
                  <a:srgbClr val="004B97"/>
                </a:solidFill>
                <a:latin typeface="Trebuchet MS"/>
                <a:ea typeface="Arial" panose="020B0604020202020204" pitchFamily="34" charset="0"/>
                <a:cs typeface="Trebuchet MS" panose="020B0603020202020204" pitchFamily="34" charset="0"/>
              </a:rPr>
              <a:t>filles, en s'appuyant sur l'ensemble des outils </a:t>
            </a:r>
            <a:r>
              <a:rPr lang="fr-FR" sz="1800" i="1" spc="0" noProof="0">
                <a:solidFill>
                  <a:srgbClr val="004B97"/>
                </a:solidFill>
                <a:effectLst/>
                <a:latin typeface="Trebuchet MS"/>
                <a:ea typeface="Arial" panose="020B0604020202020204" pitchFamily="34" charset="0"/>
                <a:cs typeface="Trebuchet MS" panose="020B0603020202020204" pitchFamily="34" charset="0"/>
              </a:rPr>
              <a:t>et </a:t>
            </a:r>
            <a:r>
              <a:rPr lang="fr-FR" i="1">
                <a:solidFill>
                  <a:srgbClr val="004B97"/>
                </a:solidFill>
                <a:latin typeface="Trebuchet MS"/>
                <a:ea typeface="Arial" panose="020B0604020202020204" pitchFamily="34" charset="0"/>
                <a:cs typeface="Trebuchet MS" panose="020B0603020202020204" pitchFamily="34" charset="0"/>
              </a:rPr>
              <a:t>ressources disponibles</a:t>
            </a:r>
            <a:endParaRPr lang="fr-FR" sz="1800" i="1" spc="0" noProof="0">
              <a:effectLst/>
              <a:latin typeface="Trebuchet MS" panose="020B0603020202020204" pitchFamily="34" charset="0"/>
              <a:ea typeface="Arial" panose="020B0604020202020204" pitchFamily="34" charset="0"/>
              <a:cs typeface="Trebuchet MS" panose="020B0603020202020204" pitchFamily="34" charset="0"/>
            </a:endParaRPr>
          </a:p>
          <a:p>
            <a:pPr marL="342900" marR="683260" indent="-342900" algn="just">
              <a:lnSpc>
                <a:spcPct val="102000"/>
              </a:lnSpc>
              <a:spcBef>
                <a:spcPts val="1245"/>
              </a:spcBef>
              <a:buClr>
                <a:srgbClr val="004B97"/>
              </a:buClr>
              <a:buSzPts val="1200"/>
              <a:buFont typeface="Wingdings" panose="05000000000000000000" pitchFamily="2" charset="2"/>
              <a:buChar char="Ø"/>
              <a:tabLst>
                <a:tab pos="900430" algn="l"/>
              </a:tabLst>
            </a:pPr>
            <a:r>
              <a:rPr lang="fr-FR" i="1">
                <a:solidFill>
                  <a:srgbClr val="004B97"/>
                </a:solidFill>
                <a:latin typeface="Trebuchet MS"/>
                <a:ea typeface="Arial" panose="020B0604020202020204" pitchFamily="34" charset="0"/>
                <a:cs typeface="Trebuchet MS" panose="020B0603020202020204" pitchFamily="34" charset="0"/>
              </a:rPr>
              <a:t>Obtenir des</a:t>
            </a:r>
            <a:r>
              <a:rPr lang="fr-FR" sz="1800" i="1" spc="0" noProof="0">
                <a:solidFill>
                  <a:srgbClr val="004B97"/>
                </a:solidFill>
                <a:effectLst/>
                <a:latin typeface="Trebuchet MS"/>
                <a:ea typeface="Arial" panose="020B0604020202020204" pitchFamily="34" charset="0"/>
                <a:cs typeface="Trebuchet MS" panose="020B0603020202020204" pitchFamily="34" charset="0"/>
              </a:rPr>
              <a:t> </a:t>
            </a:r>
            <a:r>
              <a:rPr lang="fr-FR" i="1">
                <a:solidFill>
                  <a:srgbClr val="004B97"/>
                </a:solidFill>
                <a:latin typeface="Trebuchet MS"/>
                <a:ea typeface="Arial" panose="020B0604020202020204" pitchFamily="34" charset="0"/>
                <a:cs typeface="Trebuchet MS" panose="020B0603020202020204" pitchFamily="34" charset="0"/>
              </a:rPr>
              <a:t>informations sur les préoccupations </a:t>
            </a:r>
            <a:r>
              <a:rPr lang="fr-FR" sz="1800" i="1" spc="0" noProof="0">
                <a:solidFill>
                  <a:srgbClr val="004B97"/>
                </a:solidFill>
                <a:effectLst/>
                <a:latin typeface="Trebuchet MS"/>
                <a:ea typeface="Arial" panose="020B0604020202020204" pitchFamily="34" charset="0"/>
                <a:cs typeface="Trebuchet MS" panose="020B0603020202020204" pitchFamily="34" charset="0"/>
              </a:rPr>
              <a:t>liées </a:t>
            </a:r>
            <a:r>
              <a:rPr lang="fr-FR" i="1">
                <a:solidFill>
                  <a:srgbClr val="004B97"/>
                </a:solidFill>
                <a:latin typeface="Trebuchet MS"/>
                <a:ea typeface="Arial" panose="020B0604020202020204" pitchFamily="34" charset="0"/>
                <a:cs typeface="Trebuchet MS" panose="020B0603020202020204" pitchFamily="34" charset="0"/>
              </a:rPr>
              <a:t>au genre auprès </a:t>
            </a:r>
            <a:r>
              <a:rPr lang="fr-FR" sz="1800" i="1" spc="0" noProof="0">
                <a:solidFill>
                  <a:srgbClr val="004B97"/>
                </a:solidFill>
                <a:effectLst/>
                <a:latin typeface="Trebuchet MS"/>
                <a:ea typeface="Arial" panose="020B0604020202020204" pitchFamily="34" charset="0"/>
                <a:cs typeface="Trebuchet MS" panose="020B0603020202020204" pitchFamily="34" charset="0"/>
              </a:rPr>
              <a:t>de </a:t>
            </a:r>
            <a:r>
              <a:rPr lang="fr-FR" i="1">
                <a:solidFill>
                  <a:srgbClr val="004B97"/>
                </a:solidFill>
                <a:latin typeface="Trebuchet MS"/>
                <a:ea typeface="Arial" panose="020B0604020202020204" pitchFamily="34" charset="0"/>
                <a:cs typeface="Trebuchet MS" panose="020B0603020202020204" pitchFamily="34" charset="0"/>
              </a:rPr>
              <a:t>différentes sources </a:t>
            </a:r>
            <a:r>
              <a:rPr lang="fr-FR" sz="1800" i="1" spc="0" noProof="0">
                <a:solidFill>
                  <a:srgbClr val="004B97"/>
                </a:solidFill>
                <a:effectLst/>
                <a:latin typeface="Trebuchet MS"/>
                <a:ea typeface="Arial" panose="020B0604020202020204" pitchFamily="34" charset="0"/>
                <a:cs typeface="Trebuchet MS" panose="020B0603020202020204" pitchFamily="34" charset="0"/>
              </a:rPr>
              <a:t>et </a:t>
            </a:r>
            <a:r>
              <a:rPr lang="fr-FR" i="1">
                <a:solidFill>
                  <a:srgbClr val="004B97"/>
                </a:solidFill>
                <a:latin typeface="Trebuchet MS"/>
                <a:ea typeface="Arial" panose="020B0604020202020204" pitchFamily="34" charset="0"/>
                <a:cs typeface="Trebuchet MS" panose="020B0603020202020204" pitchFamily="34" charset="0"/>
              </a:rPr>
              <a:t>parties prenantes</a:t>
            </a:r>
            <a:endParaRPr lang="fr-FR" i="1">
              <a:latin typeface="Trebuchet MS"/>
            </a:endParaRPr>
          </a:p>
          <a:p>
            <a:pPr marL="342900" marR="683895" indent="-342900" algn="just">
              <a:lnSpc>
                <a:spcPct val="102000"/>
              </a:lnSpc>
              <a:spcBef>
                <a:spcPts val="1200"/>
              </a:spcBef>
              <a:buClr>
                <a:srgbClr val="004B97"/>
              </a:buClr>
              <a:buSzPts val="1200"/>
              <a:buFont typeface="Wingdings" panose="05000000000000000000" pitchFamily="2" charset="2"/>
              <a:buChar char="Ø"/>
              <a:tabLst>
                <a:tab pos="899795" algn="l"/>
              </a:tabLst>
            </a:pPr>
            <a:r>
              <a:rPr lang="fr-FR" i="1">
                <a:solidFill>
                  <a:srgbClr val="004B97"/>
                </a:solidFill>
                <a:latin typeface="Trebuchet MS"/>
                <a:ea typeface="Arial" panose="020B0604020202020204" pitchFamily="34" charset="0"/>
                <a:cs typeface="Trebuchet MS" panose="020B0603020202020204" pitchFamily="34" charset="0"/>
              </a:rPr>
              <a:t>Reconnaître </a:t>
            </a:r>
            <a:r>
              <a:rPr lang="fr-FR" sz="1800" i="1" spc="0" noProof="0">
                <a:solidFill>
                  <a:srgbClr val="004B97"/>
                </a:solidFill>
                <a:effectLst/>
                <a:latin typeface="Trebuchet MS"/>
                <a:ea typeface="Arial" panose="020B0604020202020204" pitchFamily="34" charset="0"/>
                <a:cs typeface="Trebuchet MS" panose="020B0603020202020204" pitchFamily="34" charset="0"/>
              </a:rPr>
              <a:t>les </a:t>
            </a:r>
            <a:r>
              <a:rPr lang="fr-FR" i="1">
                <a:solidFill>
                  <a:srgbClr val="004B97"/>
                </a:solidFill>
                <a:latin typeface="Trebuchet MS"/>
                <a:ea typeface="Arial" panose="020B0604020202020204" pitchFamily="34" charset="0"/>
                <a:cs typeface="Trebuchet MS" panose="020B0603020202020204" pitchFamily="34" charset="0"/>
              </a:rPr>
              <a:t>différents rôles joués par les femmes, notamment en tant que personnes d'influence</a:t>
            </a:r>
            <a:endParaRPr lang="fr-FR" i="1">
              <a:latin typeface="Trebuchet MS"/>
            </a:endParaRPr>
          </a:p>
        </p:txBody>
      </p:sp>
    </p:spTree>
    <p:extLst>
      <p:ext uri="{BB962C8B-B14F-4D97-AF65-F5344CB8AC3E}">
        <p14:creationId xmlns:p14="http://schemas.microsoft.com/office/powerpoint/2010/main" val="2982070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fr-FR" noProof="0"/>
          </a:p>
          <a:p>
            <a:pPr marL="0" indent="0">
              <a:buNone/>
            </a:pPr>
            <a:endParaRPr lang="fr-FR" noProof="0"/>
          </a:p>
          <a:p>
            <a:pPr marL="0" indent="0" algn="ctr">
              <a:buNone/>
            </a:pPr>
            <a:r>
              <a:rPr lang="fr-FR" sz="4000" b="1" noProof="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69671"/>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C96E69A-342F-669E-0F87-53E7A3CA366C}"/>
              </a:ext>
            </a:extLst>
          </p:cNvPr>
          <p:cNvSpPr/>
          <p:nvPr/>
        </p:nvSpPr>
        <p:spPr>
          <a:xfrm>
            <a:off x="1173018" y="203201"/>
            <a:ext cx="10372437" cy="6326910"/>
          </a:xfrm>
          <a:prstGeom prst="roundRect">
            <a:avLst/>
          </a:prstGeom>
          <a:noFill/>
          <a:ln w="571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buNone/>
            </a:pPr>
            <a:r>
              <a:rPr lang="fr-FR" b="1" noProof="0"/>
              <a:t>TEMPS TOTAL REQUIS POUR L’ACTIVITÉ D’APPRENTISSAGE : 2 heures 30 minutes</a:t>
            </a:r>
          </a:p>
          <a:p>
            <a:pPr>
              <a:buNone/>
            </a:pPr>
            <a:endParaRPr lang="fr-FR" b="1" noProof="0"/>
          </a:p>
          <a:p>
            <a:pPr>
              <a:buNone/>
            </a:pPr>
            <a:endParaRPr lang="fr-FR" b="1" noProof="0"/>
          </a:p>
          <a:p>
            <a:r>
              <a:rPr lang="fr-FR" noProof="0"/>
              <a:t>30 minutes : Présentation sur l’intégration du genre dans le travail des militaires</a:t>
            </a:r>
          </a:p>
          <a:p>
            <a:r>
              <a:rPr lang="fr-FR" noProof="0"/>
              <a:t>15 minutes : Pause</a:t>
            </a:r>
          </a:p>
          <a:p>
            <a:r>
              <a:rPr lang="fr-FR" noProof="0"/>
              <a:t>10 minutes : Introduction à l’exercice et répartition en groupes</a:t>
            </a:r>
          </a:p>
          <a:p>
            <a:r>
              <a:rPr lang="fr-FR" noProof="0"/>
              <a:t>20 minutes : Lecture du résumé du pays </a:t>
            </a:r>
            <a:r>
              <a:rPr lang="fr-FR" noProof="0" err="1"/>
              <a:t>Carana</a:t>
            </a:r>
            <a:r>
              <a:rPr lang="fr-FR" noProof="0"/>
              <a:t> et du contexte de l’étude de cas</a:t>
            </a:r>
          </a:p>
          <a:p>
            <a:r>
              <a:rPr lang="fr-FR" noProof="0"/>
              <a:t>30 minutes : Délibérations en groupe et préparation des réponses</a:t>
            </a:r>
          </a:p>
          <a:p>
            <a:r>
              <a:rPr lang="fr-FR" noProof="0"/>
              <a:t>45 minutes : Présentation des conclusions et débriefing</a:t>
            </a:r>
          </a:p>
          <a:p>
            <a:pPr>
              <a:buNone/>
            </a:pPr>
            <a:endParaRPr lang="fr-FR" noProof="0"/>
          </a:p>
          <a:p>
            <a:pPr>
              <a:buNone/>
            </a:pPr>
            <a:endParaRPr lang="fr-FR" b="1" noProof="0"/>
          </a:p>
          <a:p>
            <a:pPr>
              <a:buNone/>
            </a:pPr>
            <a:endParaRPr lang="fr-FR" b="1" noProof="0"/>
          </a:p>
          <a:p>
            <a:pPr>
              <a:buNone/>
            </a:pPr>
            <a:endParaRPr lang="fr-FR" b="1" noProof="0"/>
          </a:p>
          <a:p>
            <a:pPr>
              <a:buNone/>
            </a:pPr>
            <a:r>
              <a:rPr lang="fr-FR" b="1" noProof="0"/>
              <a:t>MATÉRIELS DE SOUTIEN</a:t>
            </a:r>
          </a:p>
          <a:p>
            <a:pPr>
              <a:buNone/>
            </a:pPr>
            <a:endParaRPr lang="fr-FR" b="1" noProof="0"/>
          </a:p>
          <a:p>
            <a:pPr>
              <a:buNone/>
            </a:pPr>
            <a:r>
              <a:rPr lang="fr-FR" b="1" noProof="0"/>
              <a:t>1. </a:t>
            </a:r>
            <a:r>
              <a:rPr lang="fr-FR" noProof="0"/>
              <a:t>Résumé du pays </a:t>
            </a:r>
            <a:r>
              <a:rPr lang="fr-FR" noProof="0" err="1"/>
              <a:t>Carana</a:t>
            </a:r>
            <a:endParaRPr lang="fr-FR" noProof="0"/>
          </a:p>
          <a:p>
            <a:pPr>
              <a:buNone/>
            </a:pPr>
            <a:r>
              <a:rPr lang="fr-FR" noProof="0"/>
              <a:t>2. Contexte de l’étude de cas</a:t>
            </a:r>
          </a:p>
          <a:p>
            <a:pPr>
              <a:buNone/>
            </a:pPr>
            <a:r>
              <a:rPr lang="fr-FR" noProof="0"/>
              <a:t>3. Aperçu de l’exercice</a:t>
            </a:r>
          </a:p>
        </p:txBody>
      </p:sp>
      <p:sp>
        <p:nvSpPr>
          <p:cNvPr id="5" name="TextBox 4">
            <a:extLst>
              <a:ext uri="{FF2B5EF4-FFF2-40B4-BE49-F238E27FC236}">
                <a16:creationId xmlns:a16="http://schemas.microsoft.com/office/drawing/2014/main" id="{15E8EA7B-D7D8-4F49-F70C-4C7F26C526DB}"/>
              </a:ext>
            </a:extLst>
          </p:cNvPr>
          <p:cNvSpPr txBox="1"/>
          <p:nvPr/>
        </p:nvSpPr>
        <p:spPr>
          <a:xfrm>
            <a:off x="6780728" y="4976931"/>
            <a:ext cx="6096000" cy="923330"/>
          </a:xfrm>
          <a:prstGeom prst="rect">
            <a:avLst/>
          </a:prstGeom>
          <a:noFill/>
        </p:spPr>
        <p:txBody>
          <a:bodyPr wrap="square">
            <a:spAutoFit/>
          </a:bodyPr>
          <a:lstStyle/>
          <a:p>
            <a:r>
              <a:rPr lang="fr-FR" noProof="0">
                <a:solidFill>
                  <a:schemeClr val="bg1"/>
                </a:solidFill>
              </a:rPr>
              <a:t>4.Liste de vérification</a:t>
            </a:r>
          </a:p>
          <a:p>
            <a:r>
              <a:rPr lang="fr-FR" noProof="0">
                <a:solidFill>
                  <a:schemeClr val="bg1"/>
                </a:solidFill>
              </a:rPr>
              <a:t>5.Cadres d’analyse communs</a:t>
            </a:r>
          </a:p>
          <a:p>
            <a:pPr>
              <a:buNone/>
            </a:pPr>
            <a:endParaRPr lang="fr-FR" noProof="0"/>
          </a:p>
        </p:txBody>
      </p:sp>
    </p:spTree>
    <p:extLst>
      <p:ext uri="{BB962C8B-B14F-4D97-AF65-F5344CB8AC3E}">
        <p14:creationId xmlns:p14="http://schemas.microsoft.com/office/powerpoint/2010/main" val="2304663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685799" y="88034"/>
            <a:ext cx="10515600" cy="714071"/>
          </a:xfrm>
          <a:solidFill>
            <a:schemeClr val="bg1"/>
          </a:solidFill>
        </p:spPr>
        <p:txBody>
          <a:bodyPr/>
          <a:lstStyle/>
          <a:p>
            <a:r>
              <a:rPr lang="fr-FR" noProof="0"/>
              <a:t>Cadre</a:t>
            </a:r>
          </a:p>
        </p:txBody>
      </p:sp>
      <p:pic>
        <p:nvPicPr>
          <p:cNvPr id="6" name="Image 5">
            <a:extLst>
              <a:ext uri="{FF2B5EF4-FFF2-40B4-BE49-F238E27FC236}">
                <a16:creationId xmlns:a16="http://schemas.microsoft.com/office/drawing/2014/main" id="{4E3D4E3D-29CA-4940-955B-21EC3C658D0D}"/>
              </a:ext>
            </a:extLst>
          </p:cNvPr>
          <p:cNvPicPr>
            <a:picLocks noChangeAspect="1"/>
          </p:cNvPicPr>
          <p:nvPr/>
        </p:nvPicPr>
        <p:blipFill rotWithShape="1">
          <a:blip r:embed="rId3"/>
          <a:srcRect l="23884" t="31785" r="25212" b="5906"/>
          <a:stretch/>
        </p:blipFill>
        <p:spPr bwMode="auto">
          <a:xfrm>
            <a:off x="8986982" y="978907"/>
            <a:ext cx="3205018" cy="2450093"/>
          </a:xfrm>
          <a:prstGeom prst="rect">
            <a:avLst/>
          </a:prstGeom>
          <a:ln>
            <a:noFill/>
          </a:ln>
          <a:extLst>
            <a:ext uri="{53640926-AAD7-44D8-BBD7-CCE9431645EC}">
              <a14:shadowObscured xmlns:a14="http://schemas.microsoft.com/office/drawing/2010/main"/>
            </a:ext>
          </a:extLst>
        </p:spPr>
      </p:pic>
      <p:sp>
        <p:nvSpPr>
          <p:cNvPr id="7" name="ZoneTexte 6">
            <a:extLst>
              <a:ext uri="{FF2B5EF4-FFF2-40B4-BE49-F238E27FC236}">
                <a16:creationId xmlns:a16="http://schemas.microsoft.com/office/drawing/2014/main" id="{CD57B3D8-1348-4C5E-976F-D46BEA8B69DD}"/>
              </a:ext>
            </a:extLst>
          </p:cNvPr>
          <p:cNvSpPr txBox="1"/>
          <p:nvPr/>
        </p:nvSpPr>
        <p:spPr>
          <a:xfrm>
            <a:off x="160422" y="802105"/>
            <a:ext cx="8645238" cy="2746457"/>
          </a:xfrm>
          <a:prstGeom prst="rect">
            <a:avLst/>
          </a:prstGeom>
          <a:noFill/>
        </p:spPr>
        <p:txBody>
          <a:bodyPr wrap="square" lIns="91440" tIns="45720" rIns="91440" bIns="45720" anchor="t">
            <a:spAutoFit/>
          </a:bodyPr>
          <a:lstStyle/>
          <a:p>
            <a:pPr algn="just">
              <a:lnSpc>
                <a:spcPct val="107000"/>
              </a:lnSpc>
              <a:spcAft>
                <a:spcPts val="800"/>
              </a:spcAft>
            </a:pPr>
            <a:r>
              <a:rPr lang="fr-FR" sz="1800" b="1" noProof="0">
                <a:effectLst/>
                <a:latin typeface="Calibri"/>
                <a:ea typeface="Calibri"/>
                <a:cs typeface="Calibri"/>
              </a:rPr>
              <a:t>Contexte: </a:t>
            </a:r>
            <a:r>
              <a:rPr lang="fr-FR" sz="1800" noProof="0">
                <a:effectLst/>
                <a:latin typeface="Calibri"/>
                <a:ea typeface="Calibri"/>
                <a:cs typeface="Calibri"/>
              </a:rPr>
              <a:t>Vous êtes officier(ère) dans votre bataillon d’infanterie et faites partie d’une équipe de planification composée de membres du personnel des branches S-2 (renseignement militaire</a:t>
            </a:r>
            <a:r>
              <a:rPr lang="fr-FR">
                <a:latin typeface="Calibri"/>
                <a:ea typeface="Calibri"/>
                <a:cs typeface="Calibri"/>
              </a:rPr>
              <a:t> de maintien de la paix</a:t>
            </a:r>
            <a:r>
              <a:rPr lang="fr-FR" sz="1800" noProof="0">
                <a:effectLst/>
                <a:latin typeface="Calibri"/>
                <a:ea typeface="Calibri"/>
                <a:cs typeface="Calibri"/>
              </a:rPr>
              <a:t>), S-3 (opérations) et S-5 (planification). Compte tenu des troubles incessants survenus ces trois derniers jours dans la ville de </a:t>
            </a:r>
            <a:r>
              <a:rPr lang="fr-FR" sz="1800" noProof="0" err="1">
                <a:effectLst/>
                <a:latin typeface="Calibri"/>
                <a:ea typeface="Calibri"/>
                <a:cs typeface="Calibri"/>
              </a:rPr>
              <a:t>Corma</a:t>
            </a:r>
            <a:r>
              <a:rPr lang="fr-FR" sz="1800" noProof="0">
                <a:effectLst/>
                <a:latin typeface="Calibri"/>
                <a:ea typeface="Calibri"/>
                <a:cs typeface="Calibri"/>
              </a:rPr>
              <a:t>, vous avez été chargé(e) par le (la) Commandant(e) de votre bataillon d’infanterie de planifier une opération visant à assurer la protection des civils à la lumière d’informations faisant état d’une attaque imminente. Il vous est demandé de sécuriser le centre du village, où se trouvent les commerces, et de surveiller les routes menant de la jungle voisine au centre du village.</a:t>
            </a:r>
          </a:p>
        </p:txBody>
      </p:sp>
      <p:sp>
        <p:nvSpPr>
          <p:cNvPr id="9" name="ZoneTexte 8">
            <a:extLst>
              <a:ext uri="{FF2B5EF4-FFF2-40B4-BE49-F238E27FC236}">
                <a16:creationId xmlns:a16="http://schemas.microsoft.com/office/drawing/2014/main" id="{98A243FC-2D20-4365-B288-6BF873D1B7BF}"/>
              </a:ext>
            </a:extLst>
          </p:cNvPr>
          <p:cNvSpPr txBox="1"/>
          <p:nvPr/>
        </p:nvSpPr>
        <p:spPr>
          <a:xfrm>
            <a:off x="160422" y="3605802"/>
            <a:ext cx="11582399" cy="2746457"/>
          </a:xfrm>
          <a:prstGeom prst="rect">
            <a:avLst/>
          </a:prstGeom>
          <a:noFill/>
        </p:spPr>
        <p:txBody>
          <a:bodyPr wrap="square" lIns="91440" tIns="45720" rIns="91440" bIns="45720" anchor="t">
            <a:spAutoFit/>
          </a:bodyPr>
          <a:lstStyle/>
          <a:p>
            <a:pPr algn="just">
              <a:lnSpc>
                <a:spcPct val="107000"/>
              </a:lnSpc>
              <a:spcAft>
                <a:spcPts val="800"/>
              </a:spcAft>
            </a:pPr>
            <a:r>
              <a:rPr lang="fr-FR" b="1">
                <a:ea typeface="+mn-lt"/>
                <a:cs typeface="+mn-lt"/>
              </a:rPr>
              <a:t>Évolutions récentes</a:t>
            </a:r>
            <a:r>
              <a:rPr lang="fr-FR" sz="1800" b="1" noProof="0">
                <a:effectLst/>
                <a:latin typeface="Calibri"/>
                <a:ea typeface="Calibri"/>
                <a:cs typeface="Calibri"/>
              </a:rPr>
              <a:t>:</a:t>
            </a:r>
            <a:r>
              <a:rPr lang="fr-FR" sz="1800" noProof="0">
                <a:effectLst/>
                <a:latin typeface="Calibri"/>
                <a:ea typeface="Calibri"/>
                <a:cs typeface="Calibri"/>
              </a:rPr>
              <a:t> Un groupe d’hommes et de femmes issue de la majorité </a:t>
            </a:r>
            <a:r>
              <a:rPr lang="fr-FR" sz="1800" noProof="0" err="1">
                <a:effectLst/>
                <a:latin typeface="Calibri"/>
                <a:ea typeface="Calibri"/>
                <a:cs typeface="Calibri"/>
              </a:rPr>
              <a:t>Falin</a:t>
            </a:r>
            <a:r>
              <a:rPr lang="fr-FR" sz="1800" noProof="0">
                <a:effectLst/>
                <a:latin typeface="Calibri"/>
                <a:ea typeface="Calibri"/>
                <a:cs typeface="Calibri"/>
              </a:rPr>
              <a:t> sont descendus dans la rue et ont mené </a:t>
            </a:r>
            <a:r>
              <a:rPr lang="fr-FR">
                <a:latin typeface="Calibri"/>
                <a:ea typeface="Calibri"/>
                <a:cs typeface="Calibri"/>
              </a:rPr>
              <a:t>des</a:t>
            </a:r>
            <a:r>
              <a:rPr lang="fr-FR" sz="1800" noProof="0">
                <a:effectLst/>
                <a:latin typeface="Calibri"/>
                <a:ea typeface="Calibri"/>
                <a:cs typeface="Calibri"/>
              </a:rPr>
              <a:t> actes </a:t>
            </a:r>
            <a:r>
              <a:rPr lang="fr-FR" noProof="0">
                <a:latin typeface="Calibri"/>
                <a:ea typeface="Calibri"/>
                <a:cs typeface="Calibri"/>
              </a:rPr>
              <a:t>de vio</a:t>
            </a:r>
            <a:r>
              <a:rPr lang="fr-FR" sz="1800" noProof="0">
                <a:effectLst/>
                <a:latin typeface="Calibri"/>
                <a:ea typeface="Calibri"/>
                <a:cs typeface="Calibri"/>
              </a:rPr>
              <a:t>lences contre les membres et les propriétés de la minorité </a:t>
            </a:r>
            <a:r>
              <a:rPr lang="fr-FR" sz="1800" noProof="0" err="1">
                <a:effectLst/>
                <a:latin typeface="Calibri"/>
                <a:ea typeface="Calibri"/>
                <a:cs typeface="Calibri"/>
              </a:rPr>
              <a:t>Tatsis</a:t>
            </a:r>
            <a:r>
              <a:rPr lang="fr-FR" sz="1800" noProof="0">
                <a:effectLst/>
                <a:latin typeface="Calibri"/>
                <a:ea typeface="Calibri"/>
                <a:cs typeface="Calibri"/>
              </a:rPr>
              <a:t>. </a:t>
            </a:r>
            <a:r>
              <a:rPr lang="fr-FR" noProof="0">
                <a:latin typeface="Calibri"/>
                <a:ea typeface="Calibri"/>
                <a:cs typeface="Calibri"/>
              </a:rPr>
              <a:t>Les</a:t>
            </a:r>
            <a:r>
              <a:rPr lang="fr-FR" sz="1800" noProof="0">
                <a:effectLst/>
                <a:latin typeface="Calibri"/>
                <a:ea typeface="Calibri"/>
                <a:cs typeface="Calibri"/>
              </a:rPr>
              <a:t> </a:t>
            </a:r>
            <a:r>
              <a:rPr lang="fr-FR" sz="1800" noProof="0" err="1">
                <a:effectLst/>
                <a:latin typeface="Calibri"/>
                <a:ea typeface="Calibri"/>
                <a:cs typeface="Calibri"/>
              </a:rPr>
              <a:t>Tatsis</a:t>
            </a:r>
            <a:r>
              <a:rPr lang="fr-FR" sz="1800" noProof="0">
                <a:effectLst/>
                <a:latin typeface="Calibri"/>
                <a:ea typeface="Calibri"/>
                <a:cs typeface="Calibri"/>
              </a:rPr>
              <a:t> ont </a:t>
            </a:r>
            <a:r>
              <a:rPr lang="fr-FR">
                <a:latin typeface="Calibri"/>
                <a:ea typeface="Calibri"/>
                <a:cs typeface="Calibri"/>
              </a:rPr>
              <a:t>riposté</a:t>
            </a:r>
            <a:r>
              <a:rPr lang="fr-FR" sz="1800" noProof="0">
                <a:effectLst/>
                <a:latin typeface="Calibri"/>
                <a:ea typeface="Calibri"/>
                <a:cs typeface="Calibri"/>
              </a:rPr>
              <a:t> avec l’appui des groupes </a:t>
            </a:r>
            <a:r>
              <a:rPr lang="fr-FR">
                <a:latin typeface="Calibri"/>
                <a:ea typeface="Calibri"/>
                <a:cs typeface="Calibri"/>
              </a:rPr>
              <a:t>armés</a:t>
            </a:r>
            <a:r>
              <a:rPr lang="fr-FR" sz="1800" noProof="0">
                <a:effectLst/>
                <a:latin typeface="Calibri"/>
                <a:ea typeface="Calibri"/>
                <a:cs typeface="Calibri"/>
              </a:rPr>
              <a:t> hostiles au gouvernement </a:t>
            </a:r>
            <a:r>
              <a:rPr lang="fr-FR" sz="1800" noProof="0" err="1">
                <a:effectLst/>
                <a:latin typeface="Calibri"/>
                <a:ea typeface="Calibri"/>
                <a:cs typeface="Calibri"/>
              </a:rPr>
              <a:t>Ogavo</a:t>
            </a:r>
            <a:r>
              <a:rPr lang="fr-FR" noProof="0">
                <a:latin typeface="Calibri"/>
                <a:ea typeface="Calibri"/>
                <a:cs typeface="Calibri"/>
              </a:rPr>
              <a:t>. Soutenus par le mouvement voisin </a:t>
            </a:r>
            <a:r>
              <a:rPr lang="fr-FR" noProof="0" err="1">
                <a:latin typeface="Calibri"/>
                <a:ea typeface="Calibri"/>
                <a:cs typeface="Calibri"/>
              </a:rPr>
              <a:t>Rimosa</a:t>
            </a:r>
            <a:r>
              <a:rPr lang="fr-FR" noProof="0">
                <a:latin typeface="Calibri"/>
                <a:ea typeface="Calibri"/>
                <a:cs typeface="Calibri"/>
              </a:rPr>
              <a:t>, ces groupes armés opèrent à partir des jungles proches de </a:t>
            </a:r>
            <a:r>
              <a:rPr lang="fr-FR" noProof="0" err="1">
                <a:latin typeface="Calibri"/>
                <a:ea typeface="Calibri"/>
                <a:cs typeface="Calibri"/>
              </a:rPr>
              <a:t>Corma</a:t>
            </a:r>
            <a:r>
              <a:rPr lang="fr-FR" noProof="0">
                <a:latin typeface="Calibri"/>
                <a:ea typeface="Calibri"/>
                <a:cs typeface="Calibri"/>
              </a:rPr>
              <a:t>. </a:t>
            </a:r>
            <a:r>
              <a:rPr lang="fr-FR">
                <a:latin typeface="Calibri"/>
                <a:ea typeface="Calibri"/>
                <a:cs typeface="Calibri"/>
              </a:rPr>
              <a:t>Ils sont largement</a:t>
            </a:r>
            <a:r>
              <a:rPr lang="fr-FR" noProof="0">
                <a:latin typeface="Calibri"/>
                <a:ea typeface="Calibri"/>
                <a:cs typeface="Calibri"/>
              </a:rPr>
              <a:t> </a:t>
            </a:r>
            <a:r>
              <a:rPr lang="fr-FR">
                <a:latin typeface="Calibri"/>
                <a:ea typeface="Calibri"/>
                <a:cs typeface="Calibri"/>
              </a:rPr>
              <a:t>composés</a:t>
            </a:r>
            <a:r>
              <a:rPr lang="fr-FR" noProof="0">
                <a:latin typeface="Calibri"/>
                <a:ea typeface="Calibri"/>
                <a:cs typeface="Calibri"/>
              </a:rPr>
              <a:t> de jeunes adultes </a:t>
            </a:r>
            <a:r>
              <a:rPr lang="fr-FR">
                <a:latin typeface="Calibri"/>
                <a:ea typeface="Calibri"/>
                <a:cs typeface="Calibri"/>
              </a:rPr>
              <a:t>sans emploi</a:t>
            </a:r>
            <a:r>
              <a:rPr lang="fr-FR" noProof="0">
                <a:latin typeface="Calibri"/>
                <a:ea typeface="Calibri"/>
                <a:cs typeface="Calibri"/>
              </a:rPr>
              <a:t> issus de la </a:t>
            </a:r>
            <a:r>
              <a:rPr lang="fr-FR">
                <a:latin typeface="Calibri"/>
                <a:ea typeface="Calibri"/>
                <a:cs typeface="Calibri"/>
              </a:rPr>
              <a:t>minorité</a:t>
            </a:r>
            <a:r>
              <a:rPr lang="fr-FR" noProof="0">
                <a:latin typeface="Calibri"/>
                <a:ea typeface="Calibri"/>
                <a:cs typeface="Calibri"/>
              </a:rPr>
              <a:t> </a:t>
            </a:r>
            <a:r>
              <a:rPr lang="fr-FR" noProof="0" err="1">
                <a:latin typeface="Calibri"/>
                <a:ea typeface="Calibri"/>
                <a:cs typeface="Calibri"/>
              </a:rPr>
              <a:t>Tatsi</a:t>
            </a:r>
            <a:r>
              <a:rPr lang="fr-FR" noProof="0">
                <a:latin typeface="Calibri"/>
                <a:ea typeface="Calibri"/>
                <a:cs typeface="Calibri"/>
              </a:rPr>
              <a:t> qui ont été </a:t>
            </a:r>
            <a:r>
              <a:rPr lang="fr-FR">
                <a:latin typeface="Calibri"/>
                <a:ea typeface="Calibri"/>
                <a:cs typeface="Calibri"/>
              </a:rPr>
              <a:t>mobilisés</a:t>
            </a:r>
            <a:r>
              <a:rPr lang="fr-FR" noProof="0">
                <a:latin typeface="Calibri"/>
                <a:ea typeface="Calibri"/>
                <a:cs typeface="Calibri"/>
              </a:rPr>
              <a:t> par les chefs de guerre locaux</a:t>
            </a:r>
            <a:r>
              <a:rPr lang="fr-FR">
                <a:latin typeface="Calibri"/>
                <a:ea typeface="Calibri"/>
                <a:cs typeface="Calibri"/>
              </a:rPr>
              <a:t>,</a:t>
            </a:r>
            <a:r>
              <a:rPr lang="fr-FR" noProof="0">
                <a:latin typeface="Calibri"/>
                <a:ea typeface="Calibri"/>
                <a:cs typeface="Calibri"/>
              </a:rPr>
              <a:t> </a:t>
            </a:r>
            <a:r>
              <a:rPr lang="fr-FR">
                <a:latin typeface="Calibri"/>
                <a:ea typeface="Calibri"/>
                <a:cs typeface="Calibri"/>
              </a:rPr>
              <a:t>principalement au service </a:t>
            </a:r>
            <a:r>
              <a:rPr lang="fr-FR" noProof="0">
                <a:latin typeface="Calibri"/>
                <a:ea typeface="Calibri"/>
                <a:cs typeface="Calibri"/>
              </a:rPr>
              <a:t>d’ambitions économiques.</a:t>
            </a:r>
            <a:r>
              <a:rPr lang="fr-FR">
                <a:latin typeface="Calibri"/>
                <a:ea typeface="Calibri"/>
                <a:cs typeface="Calibri"/>
              </a:rPr>
              <a:t> </a:t>
            </a:r>
            <a:r>
              <a:rPr lang="fr-FR" sz="1800" noProof="0">
                <a:effectLst/>
                <a:latin typeface="Calibri"/>
                <a:ea typeface="Calibri"/>
                <a:cs typeface="Calibri"/>
              </a:rPr>
              <a:t>Malgré les efforts déployés par le Fonds des Nations unies pour l'enfance (UNICEF) au cours des deux dernières années pour autonomiser les jeunes adultes grâce à la formation professionnelle, nombre d'entre eux ont continué à rejoindre les groupes armés dans l'espoir de s'assurer une prospérité économique. Les groupes accusent le gouvernement d'</a:t>
            </a:r>
            <a:r>
              <a:rPr lang="fr-FR" sz="1800" noProof="0" err="1">
                <a:effectLst/>
                <a:latin typeface="Calibri"/>
                <a:ea typeface="Calibri"/>
                <a:cs typeface="Calibri"/>
              </a:rPr>
              <a:t>Ogavo</a:t>
            </a:r>
            <a:r>
              <a:rPr lang="fr-FR" sz="1800" noProof="0">
                <a:effectLst/>
                <a:latin typeface="Calibri"/>
                <a:ea typeface="Calibri"/>
                <a:cs typeface="Calibri"/>
              </a:rPr>
              <a:t> de discrimination systématique à l'encontre des minorités et de favoritisme économique à l'égard des entrepreneurs </a:t>
            </a:r>
            <a:r>
              <a:rPr lang="fr-FR" err="1">
                <a:latin typeface="Calibri"/>
                <a:ea typeface="Calibri"/>
                <a:cs typeface="Calibri"/>
              </a:rPr>
              <a:t>falins</a:t>
            </a:r>
            <a:r>
              <a:rPr lang="fr-FR" sz="1800" noProof="0">
                <a:effectLst/>
                <a:latin typeface="Calibri"/>
                <a:ea typeface="Calibri"/>
                <a:cs typeface="Calibri"/>
              </a:rPr>
              <a:t>.</a:t>
            </a:r>
          </a:p>
        </p:txBody>
      </p:sp>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solidFill>
            <a:schemeClr val="bg1"/>
          </a:solidFill>
        </p:spPr>
        <p:txBody>
          <a:bodyPr/>
          <a:lstStyle/>
          <a:p>
            <a:r>
              <a:rPr lang="fr-FR" noProof="0"/>
              <a:t>Cadre (Suite)</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959639"/>
          </a:xfrm>
        </p:spPr>
        <p:txBody>
          <a:bodyPr vert="horz" lIns="91440" tIns="45720" rIns="91440" bIns="45720" rtlCol="0" anchor="t">
            <a:normAutofit/>
          </a:bodyPr>
          <a:lstStyle/>
          <a:p>
            <a:pPr marL="0" indent="0" algn="just">
              <a:lnSpc>
                <a:spcPct val="107000"/>
              </a:lnSpc>
              <a:spcAft>
                <a:spcPts val="800"/>
              </a:spcAft>
              <a:buNone/>
            </a:pPr>
            <a:r>
              <a:rPr lang="fr-FR" sz="1800" b="1" noProof="0">
                <a:effectLst/>
                <a:latin typeface="Calibri"/>
                <a:ea typeface="Calibri"/>
                <a:cs typeface="Calibri"/>
              </a:rPr>
              <a:t>Éléments déclencheurs : </a:t>
            </a:r>
            <a:r>
              <a:rPr lang="fr-FR" sz="1800" noProof="0">
                <a:effectLst/>
                <a:latin typeface="Calibri"/>
                <a:ea typeface="Calibri"/>
                <a:cs typeface="Calibri"/>
              </a:rPr>
              <a:t>les récents affrontements à </a:t>
            </a:r>
            <a:r>
              <a:rPr lang="fr-FR" sz="1800" noProof="0" err="1">
                <a:effectLst/>
                <a:latin typeface="Calibri"/>
                <a:ea typeface="Calibri"/>
                <a:cs typeface="Calibri"/>
              </a:rPr>
              <a:t>Corma</a:t>
            </a:r>
            <a:r>
              <a:rPr lang="fr-FR" sz="1800" noProof="0">
                <a:effectLst/>
                <a:latin typeface="Calibri"/>
                <a:ea typeface="Calibri"/>
                <a:cs typeface="Calibri"/>
              </a:rPr>
              <a:t> ont été déclenchés par le meurtre de deux hommes et d’une femme </a:t>
            </a:r>
            <a:r>
              <a:rPr lang="fr-FR" sz="1800" err="1">
                <a:latin typeface="Calibri"/>
                <a:ea typeface="Calibri"/>
                <a:cs typeface="Calibri"/>
              </a:rPr>
              <a:t>falin</a:t>
            </a:r>
            <a:r>
              <a:rPr lang="fr-FR" sz="1800" noProof="0">
                <a:effectLst/>
                <a:latin typeface="Calibri"/>
                <a:ea typeface="Calibri"/>
                <a:cs typeface="Calibri"/>
              </a:rPr>
              <a:t> par un groupe d’hommes </a:t>
            </a:r>
            <a:r>
              <a:rPr lang="fr-FR" sz="1800" noProof="0" err="1">
                <a:effectLst/>
                <a:latin typeface="Calibri"/>
                <a:ea typeface="Calibri"/>
                <a:cs typeface="Calibri"/>
              </a:rPr>
              <a:t>tatsi</a:t>
            </a:r>
            <a:r>
              <a:rPr lang="fr-FR" sz="1800" noProof="0">
                <a:effectLst/>
                <a:latin typeface="Calibri"/>
                <a:ea typeface="Calibri"/>
                <a:cs typeface="Calibri"/>
              </a:rPr>
              <a:t>. Les </a:t>
            </a:r>
            <a:r>
              <a:rPr lang="fr-FR" sz="1800" noProof="0" err="1">
                <a:effectLst/>
                <a:latin typeface="Calibri"/>
                <a:ea typeface="Calibri"/>
                <a:cs typeface="Calibri"/>
              </a:rPr>
              <a:t>Tatsi</a:t>
            </a:r>
            <a:r>
              <a:rPr lang="fr-FR" sz="1800" noProof="0">
                <a:effectLst/>
                <a:latin typeface="Calibri"/>
                <a:ea typeface="Calibri"/>
                <a:cs typeface="Calibri"/>
              </a:rPr>
              <a:t> avaient accusé les </a:t>
            </a:r>
            <a:r>
              <a:rPr lang="fr-FR" sz="1800" err="1">
                <a:latin typeface="Calibri"/>
                <a:ea typeface="Calibri"/>
                <a:cs typeface="Calibri"/>
              </a:rPr>
              <a:t>Falins</a:t>
            </a:r>
            <a:r>
              <a:rPr lang="fr-FR" sz="1800" noProof="0">
                <a:effectLst/>
                <a:latin typeface="Calibri"/>
                <a:ea typeface="Calibri"/>
                <a:cs typeface="Calibri"/>
              </a:rPr>
              <a:t> de laisser le bétail brouter leurs cultures. En raison de la sécheresse persistante, de nombreux agriculteurs ne peuvent </a:t>
            </a:r>
            <a:r>
              <a:rPr lang="fr-FR" sz="1800">
                <a:latin typeface="Calibri"/>
                <a:ea typeface="Calibri"/>
                <a:cs typeface="Calibri"/>
              </a:rPr>
              <a:t>pas </a:t>
            </a:r>
            <a:r>
              <a:rPr lang="fr-FR" sz="1800" noProof="0">
                <a:effectLst/>
                <a:latin typeface="Calibri"/>
                <a:ea typeface="Calibri"/>
                <a:cs typeface="Calibri"/>
              </a:rPr>
              <a:t>nourrir leurs bêtes et les laissent s’égarer dans les parcelles voisines.</a:t>
            </a:r>
          </a:p>
          <a:p>
            <a:pPr marL="0" indent="0" algn="just">
              <a:lnSpc>
                <a:spcPct val="107000"/>
              </a:lnSpc>
              <a:spcAft>
                <a:spcPts val="800"/>
              </a:spcAft>
              <a:buNone/>
            </a:pPr>
            <a:r>
              <a:rPr lang="fr-FR" sz="1800" b="1" noProof="0">
                <a:effectLst/>
                <a:latin typeface="Calibri"/>
                <a:ea typeface="Calibri"/>
                <a:cs typeface="Calibri"/>
              </a:rPr>
              <a:t>Dommages : </a:t>
            </a:r>
            <a:r>
              <a:rPr lang="fr-FR" sz="1800" noProof="0">
                <a:effectLst/>
                <a:latin typeface="Calibri"/>
                <a:ea typeface="Calibri"/>
                <a:cs typeface="Calibri"/>
              </a:rPr>
              <a:t>les affrontements qui en ont résulté ont fait de nombreux blessés et morts, principalement des hommes et des jeunes adultes des deux groupes ethniques, qui </a:t>
            </a:r>
            <a:r>
              <a:rPr lang="fr-FR" sz="1800">
                <a:latin typeface="Calibri"/>
                <a:ea typeface="Calibri"/>
                <a:cs typeface="Calibri"/>
              </a:rPr>
              <a:t>travaillent dans</a:t>
            </a:r>
            <a:r>
              <a:rPr lang="fr-FR" sz="1800" noProof="0">
                <a:effectLst/>
                <a:latin typeface="Calibri"/>
                <a:ea typeface="Calibri"/>
                <a:cs typeface="Calibri"/>
              </a:rPr>
              <a:t> des fermes. Des bâtiments publics et des infrastructures tels que des écoles et des routes ont été gravement endommagés. Une maternité située dans le centre de </a:t>
            </a:r>
            <a:r>
              <a:rPr lang="fr-FR" sz="1800" noProof="0" err="1">
                <a:effectLst/>
                <a:latin typeface="Calibri"/>
                <a:ea typeface="Calibri"/>
                <a:cs typeface="Calibri"/>
              </a:rPr>
              <a:t>Corma</a:t>
            </a:r>
            <a:r>
              <a:rPr lang="fr-FR" sz="1800" noProof="0">
                <a:effectLst/>
                <a:latin typeface="Calibri"/>
                <a:ea typeface="Calibri"/>
                <a:cs typeface="Calibri"/>
              </a:rPr>
              <a:t> a également été visée. Des groupes armés et des bandes criminelles ont profité de la situation pour piller et voler des magasins, principalement tenus par des femmes </a:t>
            </a:r>
            <a:r>
              <a:rPr lang="fr-FR" sz="1800" err="1">
                <a:latin typeface="Calibri"/>
                <a:ea typeface="Calibri"/>
                <a:cs typeface="Calibri"/>
              </a:rPr>
              <a:t>falins</a:t>
            </a:r>
            <a:r>
              <a:rPr lang="fr-FR" sz="1800" noProof="0">
                <a:effectLst/>
                <a:latin typeface="Calibri"/>
                <a:ea typeface="Calibri"/>
                <a:cs typeface="Calibri"/>
              </a:rPr>
              <a:t>, dont beaucoup sont également membres de l’Association des </a:t>
            </a:r>
            <a:r>
              <a:rPr lang="fr-FR" sz="1800">
                <a:latin typeface="Calibri"/>
                <a:ea typeface="Calibri"/>
                <a:cs typeface="Calibri"/>
              </a:rPr>
              <a:t>Femmes Entrepreneures</a:t>
            </a:r>
            <a:r>
              <a:rPr lang="fr-FR" sz="1800" noProof="0">
                <a:effectLst/>
                <a:latin typeface="Calibri"/>
                <a:ea typeface="Calibri"/>
                <a:cs typeface="Calibri"/>
              </a:rPr>
              <a:t>.</a:t>
            </a:r>
          </a:p>
          <a:p>
            <a:pPr marL="0" indent="0" algn="just">
              <a:lnSpc>
                <a:spcPct val="107000"/>
              </a:lnSpc>
              <a:spcAft>
                <a:spcPts val="800"/>
              </a:spcAft>
              <a:buNone/>
            </a:pPr>
            <a:r>
              <a:rPr lang="fr-FR" sz="1800" b="1" noProof="0">
                <a:effectLst/>
                <a:latin typeface="Calibri"/>
                <a:ea typeface="Calibri"/>
                <a:cs typeface="Calibri"/>
              </a:rPr>
              <a:t>Recherche d’une solution : </a:t>
            </a:r>
            <a:r>
              <a:rPr lang="fr-FR" sz="1800" noProof="0">
                <a:effectLst/>
                <a:latin typeface="Calibri"/>
                <a:ea typeface="Calibri"/>
                <a:cs typeface="Calibri"/>
              </a:rPr>
              <a:t>pour tenter d’apaiser les tensions, un responsable politique </a:t>
            </a:r>
            <a:r>
              <a:rPr lang="fr-FR" sz="1800" noProof="0" err="1">
                <a:effectLst/>
                <a:latin typeface="Calibri"/>
                <a:ea typeface="Calibri"/>
                <a:cs typeface="Calibri"/>
              </a:rPr>
              <a:t>falin</a:t>
            </a:r>
            <a:r>
              <a:rPr lang="fr-FR" sz="1800" noProof="0">
                <a:effectLst/>
                <a:latin typeface="Calibri"/>
                <a:ea typeface="Calibri"/>
                <a:cs typeface="Calibri"/>
              </a:rPr>
              <a:t> du PDC s’est rendu en visite officielle à </a:t>
            </a:r>
            <a:r>
              <a:rPr lang="fr-FR" sz="1800" noProof="0" err="1">
                <a:effectLst/>
                <a:latin typeface="Calibri"/>
                <a:ea typeface="Calibri"/>
                <a:cs typeface="Calibri"/>
              </a:rPr>
              <a:t>Corma</a:t>
            </a:r>
            <a:r>
              <a:rPr lang="fr-FR" sz="1800" noProof="0">
                <a:effectLst/>
                <a:latin typeface="Calibri"/>
                <a:ea typeface="Calibri"/>
                <a:cs typeface="Calibri"/>
              </a:rPr>
              <a:t> et a promis de rendre justice aux victimes. Le Syndicat des employés des mines de charbon et de cuivre du </a:t>
            </a:r>
            <a:r>
              <a:rPr lang="fr-FR" sz="1800" noProof="0" err="1">
                <a:effectLst/>
                <a:latin typeface="Calibri"/>
                <a:ea typeface="Calibri"/>
                <a:cs typeface="Calibri"/>
              </a:rPr>
              <a:t>Carana</a:t>
            </a:r>
            <a:r>
              <a:rPr lang="fr-FR" sz="1800" noProof="0">
                <a:effectLst/>
                <a:latin typeface="Calibri"/>
                <a:ea typeface="Calibri"/>
                <a:cs typeface="Calibri"/>
              </a:rPr>
              <a:t> cherche activement, lui aussi, une solution à la situation. Les représentants syndicaux </a:t>
            </a:r>
            <a:r>
              <a:rPr lang="fr-FR" sz="1800">
                <a:ea typeface="+mn-lt"/>
                <a:cs typeface="+mn-lt"/>
              </a:rPr>
              <a:t>mènent des discussions </a:t>
            </a:r>
            <a:r>
              <a:rPr lang="fr-FR" sz="1800">
                <a:latin typeface="Calibri"/>
                <a:ea typeface="Calibri"/>
                <a:cs typeface="Calibri"/>
              </a:rPr>
              <a:t>avec</a:t>
            </a:r>
            <a:r>
              <a:rPr lang="fr-FR" sz="1800" noProof="0">
                <a:effectLst/>
                <a:latin typeface="Calibri"/>
                <a:ea typeface="Calibri"/>
                <a:cs typeface="Calibri"/>
              </a:rPr>
              <a:t> les anciens des deux communautés depuis le début des affrontements.</a:t>
            </a:r>
          </a:p>
        </p:txBody>
      </p:sp>
    </p:spTree>
    <p:extLst>
      <p:ext uri="{BB962C8B-B14F-4D97-AF65-F5344CB8AC3E}">
        <p14:creationId xmlns:p14="http://schemas.microsoft.com/office/powerpoint/2010/main" val="2950728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B57CF8-C7C1-4ADB-B02B-D4B3426491A1}"/>
              </a:ext>
            </a:extLst>
          </p:cNvPr>
          <p:cNvSpPr>
            <a:spLocks noGrp="1"/>
          </p:cNvSpPr>
          <p:nvPr>
            <p:ph type="title"/>
          </p:nvPr>
        </p:nvSpPr>
        <p:spPr/>
        <p:txBody>
          <a:bodyPr/>
          <a:lstStyle/>
          <a:p>
            <a:r>
              <a:rPr lang="fr-FR" noProof="0"/>
              <a:t>Cadre commun d’analyse</a:t>
            </a:r>
          </a:p>
        </p:txBody>
      </p:sp>
      <p:grpSp>
        <p:nvGrpSpPr>
          <p:cNvPr id="6" name="Groupe 5">
            <a:extLst>
              <a:ext uri="{FF2B5EF4-FFF2-40B4-BE49-F238E27FC236}">
                <a16:creationId xmlns:a16="http://schemas.microsoft.com/office/drawing/2014/main" id="{1FB8CB3C-625B-4064-94A5-35C64797E115}"/>
              </a:ext>
            </a:extLst>
          </p:cNvPr>
          <p:cNvGrpSpPr/>
          <p:nvPr/>
        </p:nvGrpSpPr>
        <p:grpSpPr>
          <a:xfrm>
            <a:off x="841486" y="1785105"/>
            <a:ext cx="3203971" cy="604800"/>
            <a:chOff x="3286" y="35834"/>
            <a:chExt cx="3203971" cy="604800"/>
          </a:xfrm>
        </p:grpSpPr>
        <p:sp>
          <p:nvSpPr>
            <p:cNvPr id="23" name="Rectangle 22">
              <a:extLst>
                <a:ext uri="{FF2B5EF4-FFF2-40B4-BE49-F238E27FC236}">
                  <a16:creationId xmlns:a16="http://schemas.microsoft.com/office/drawing/2014/main" id="{EBF5AA3D-9A80-44D0-BB91-10F5A76FDA0B}"/>
                </a:ext>
              </a:extLst>
            </p:cNvPr>
            <p:cNvSpPr/>
            <p:nvPr/>
          </p:nvSpPr>
          <p:spPr>
            <a:xfrm>
              <a:off x="3286" y="35834"/>
              <a:ext cx="3203971" cy="604800"/>
            </a:xfrm>
            <a:prstGeom prst="rect">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9C23A4EA-44A3-452E-9F2A-04EDE799F72D}"/>
                </a:ext>
              </a:extLst>
            </p:cNvPr>
            <p:cNvSpPr txBox="1"/>
            <p:nvPr/>
          </p:nvSpPr>
          <p:spPr>
            <a:xfrm>
              <a:off x="3286"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ASCOPE</a:t>
              </a:r>
            </a:p>
          </p:txBody>
        </p:sp>
      </p:grpSp>
      <p:grpSp>
        <p:nvGrpSpPr>
          <p:cNvPr id="8" name="Groupe 7">
            <a:extLst>
              <a:ext uri="{FF2B5EF4-FFF2-40B4-BE49-F238E27FC236}">
                <a16:creationId xmlns:a16="http://schemas.microsoft.com/office/drawing/2014/main" id="{7F71E488-07A8-48A7-AE7F-4FD17CB66A6F}"/>
              </a:ext>
            </a:extLst>
          </p:cNvPr>
          <p:cNvGrpSpPr/>
          <p:nvPr/>
        </p:nvGrpSpPr>
        <p:grpSpPr>
          <a:xfrm>
            <a:off x="841486" y="2389905"/>
            <a:ext cx="3203971" cy="3674868"/>
            <a:chOff x="3286" y="640634"/>
            <a:chExt cx="3203971" cy="3674868"/>
          </a:xfrm>
        </p:grpSpPr>
        <p:sp>
          <p:nvSpPr>
            <p:cNvPr id="21" name="Rectangle 20">
              <a:extLst>
                <a:ext uri="{FF2B5EF4-FFF2-40B4-BE49-F238E27FC236}">
                  <a16:creationId xmlns:a16="http://schemas.microsoft.com/office/drawing/2014/main" id="{631ED8BE-9E1C-46C4-B7BE-25EF88E6FFF9}"/>
                </a:ext>
              </a:extLst>
            </p:cNvPr>
            <p:cNvSpPr/>
            <p:nvPr/>
          </p:nvSpPr>
          <p:spPr>
            <a:xfrm>
              <a:off x="3286" y="640634"/>
              <a:ext cx="3203971" cy="3674868"/>
            </a:xfrm>
            <a:prstGeom prst="rect">
              <a:avLst/>
            </a:pr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2" name="ZoneTexte 21">
              <a:extLst>
                <a:ext uri="{FF2B5EF4-FFF2-40B4-BE49-F238E27FC236}">
                  <a16:creationId xmlns:a16="http://schemas.microsoft.com/office/drawing/2014/main" id="{6B76AC06-9DB5-4538-910A-D404A7C66F94}"/>
                </a:ext>
              </a:extLst>
            </p:cNvPr>
            <p:cNvSpPr txBox="1"/>
            <p:nvPr/>
          </p:nvSpPr>
          <p:spPr>
            <a:xfrm>
              <a:off x="3286" y="640634"/>
              <a:ext cx="3203971"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Zones</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Capacités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Organisations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Pe</a:t>
              </a:r>
              <a:r>
                <a:rPr lang="fr-FR" sz="2100" noProof="0">
                  <a:solidFill>
                    <a:prstClr val="black">
                      <a:hueOff val="0"/>
                      <a:satOff val="0"/>
                      <a:lumOff val="0"/>
                      <a:alphaOff val="0"/>
                    </a:prstClr>
                  </a:solidFill>
                  <a:latin typeface="Calibri" panose="020F0502020204030204"/>
                </a:rPr>
                <a:t>rsonnes</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Événements</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p:txBody>
        </p:sp>
      </p:grpSp>
      <p:grpSp>
        <p:nvGrpSpPr>
          <p:cNvPr id="9" name="Groupe 8">
            <a:extLst>
              <a:ext uri="{FF2B5EF4-FFF2-40B4-BE49-F238E27FC236}">
                <a16:creationId xmlns:a16="http://schemas.microsoft.com/office/drawing/2014/main" id="{731C8BC2-1CBE-4BDB-97CF-AACCCF639174}"/>
              </a:ext>
            </a:extLst>
          </p:cNvPr>
          <p:cNvGrpSpPr/>
          <p:nvPr/>
        </p:nvGrpSpPr>
        <p:grpSpPr>
          <a:xfrm>
            <a:off x="4494014" y="1785105"/>
            <a:ext cx="3350575" cy="604800"/>
            <a:chOff x="3655814" y="35834"/>
            <a:chExt cx="3203971" cy="604800"/>
          </a:xfrm>
        </p:grpSpPr>
        <p:sp>
          <p:nvSpPr>
            <p:cNvPr id="19" name="Rectangle 18">
              <a:extLst>
                <a:ext uri="{FF2B5EF4-FFF2-40B4-BE49-F238E27FC236}">
                  <a16:creationId xmlns:a16="http://schemas.microsoft.com/office/drawing/2014/main" id="{38A73AC9-5E0E-495E-A981-2A8F214E8485}"/>
                </a:ext>
              </a:extLst>
            </p:cNvPr>
            <p:cNvSpPr/>
            <p:nvPr/>
          </p:nvSpPr>
          <p:spPr>
            <a:xfrm>
              <a:off x="3655814" y="35834"/>
              <a:ext cx="3203971" cy="604800"/>
            </a:xfrm>
            <a:prstGeom prst="rect">
              <a:avLst/>
            </a:prstGeom>
          </p:spPr>
          <p:style>
            <a:lnRef idx="2">
              <a:schemeClr val="accent4">
                <a:hueOff val="4900445"/>
                <a:satOff val="-20388"/>
                <a:lumOff val="4804"/>
                <a:alphaOff val="0"/>
              </a:schemeClr>
            </a:lnRef>
            <a:fillRef idx="1">
              <a:schemeClr val="accent4">
                <a:hueOff val="4900445"/>
                <a:satOff val="-20388"/>
                <a:lumOff val="4804"/>
                <a:alphaOff val="0"/>
              </a:schemeClr>
            </a:fillRef>
            <a:effectRef idx="0">
              <a:schemeClr val="accent4">
                <a:hueOff val="4900445"/>
                <a:satOff val="-20388"/>
                <a:lumOff val="4804"/>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ZoneTexte 19">
              <a:extLst>
                <a:ext uri="{FF2B5EF4-FFF2-40B4-BE49-F238E27FC236}">
                  <a16:creationId xmlns:a16="http://schemas.microsoft.com/office/drawing/2014/main" id="{0AB0799E-D08F-41F2-8E79-A19C5D9486EB}"/>
                </a:ext>
              </a:extLst>
            </p:cNvPr>
            <p:cNvSpPr txBox="1"/>
            <p:nvPr/>
          </p:nvSpPr>
          <p:spPr>
            <a:xfrm>
              <a:off x="3655814"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PMERSCHII-PT</a:t>
              </a:r>
            </a:p>
          </p:txBody>
        </p:sp>
      </p:grpSp>
      <p:grpSp>
        <p:nvGrpSpPr>
          <p:cNvPr id="10" name="Groupe 9">
            <a:extLst>
              <a:ext uri="{FF2B5EF4-FFF2-40B4-BE49-F238E27FC236}">
                <a16:creationId xmlns:a16="http://schemas.microsoft.com/office/drawing/2014/main" id="{622A5DA7-4A99-4CC2-A864-723A4820D8C5}"/>
              </a:ext>
            </a:extLst>
          </p:cNvPr>
          <p:cNvGrpSpPr/>
          <p:nvPr/>
        </p:nvGrpSpPr>
        <p:grpSpPr>
          <a:xfrm>
            <a:off x="4494014" y="2389905"/>
            <a:ext cx="3350575" cy="3674868"/>
            <a:chOff x="3655814" y="640634"/>
            <a:chExt cx="3203971" cy="3674868"/>
          </a:xfrm>
        </p:grpSpPr>
        <p:sp>
          <p:nvSpPr>
            <p:cNvPr id="17" name="Rectangle 16">
              <a:extLst>
                <a:ext uri="{FF2B5EF4-FFF2-40B4-BE49-F238E27FC236}">
                  <a16:creationId xmlns:a16="http://schemas.microsoft.com/office/drawing/2014/main" id="{9F407E63-C1D4-4930-99AD-AEB23C25B640}"/>
                </a:ext>
              </a:extLst>
            </p:cNvPr>
            <p:cNvSpPr/>
            <p:nvPr/>
          </p:nvSpPr>
          <p:spPr>
            <a:xfrm>
              <a:off x="3655814" y="640634"/>
              <a:ext cx="3203971" cy="3674868"/>
            </a:xfrm>
            <a:prstGeom prst="rect">
              <a:avLst/>
            </a:prstGeom>
          </p:spPr>
          <p:style>
            <a:lnRef idx="2">
              <a:schemeClr val="accent4">
                <a:tint val="40000"/>
                <a:alpha val="90000"/>
                <a:hueOff val="5430963"/>
                <a:satOff val="-25622"/>
                <a:lumOff val="-925"/>
                <a:alphaOff val="0"/>
              </a:schemeClr>
            </a:lnRef>
            <a:fillRef idx="1">
              <a:schemeClr val="accent4">
                <a:tint val="40000"/>
                <a:alpha val="90000"/>
                <a:hueOff val="5430963"/>
                <a:satOff val="-25622"/>
                <a:lumOff val="-925"/>
                <a:alphaOff val="0"/>
              </a:schemeClr>
            </a:fillRef>
            <a:effectRef idx="0">
              <a:schemeClr val="accent4">
                <a:tint val="40000"/>
                <a:alpha val="90000"/>
                <a:hueOff val="5430963"/>
                <a:satOff val="-25622"/>
                <a:lumOff val="-925"/>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8" name="ZoneTexte 17">
              <a:extLst>
                <a:ext uri="{FF2B5EF4-FFF2-40B4-BE49-F238E27FC236}">
                  <a16:creationId xmlns:a16="http://schemas.microsoft.com/office/drawing/2014/main" id="{85D1815B-E3A0-4758-AAB7-5CC75036643F}"/>
                </a:ext>
              </a:extLst>
            </p:cNvPr>
            <p:cNvSpPr txBox="1"/>
            <p:nvPr/>
          </p:nvSpPr>
          <p:spPr>
            <a:xfrm>
              <a:off x="3655814" y="640634"/>
              <a:ext cx="3203971"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Politique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Militaire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Économique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Social</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Culturel</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Historique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Infrastructures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Informations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I</a:t>
              </a: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nfrastructures physiques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Durée</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11" name="Groupe 10">
            <a:extLst>
              <a:ext uri="{FF2B5EF4-FFF2-40B4-BE49-F238E27FC236}">
                <a16:creationId xmlns:a16="http://schemas.microsoft.com/office/drawing/2014/main" id="{6E789A23-BC2C-465C-AE33-2E889EC9C0D4}"/>
              </a:ext>
            </a:extLst>
          </p:cNvPr>
          <p:cNvGrpSpPr/>
          <p:nvPr/>
        </p:nvGrpSpPr>
        <p:grpSpPr>
          <a:xfrm>
            <a:off x="8146542" y="1785105"/>
            <a:ext cx="3203971" cy="604800"/>
            <a:chOff x="7308342" y="35834"/>
            <a:chExt cx="3203971" cy="604800"/>
          </a:xfrm>
        </p:grpSpPr>
        <p:sp>
          <p:nvSpPr>
            <p:cNvPr id="15" name="Rectangle 14">
              <a:extLst>
                <a:ext uri="{FF2B5EF4-FFF2-40B4-BE49-F238E27FC236}">
                  <a16:creationId xmlns:a16="http://schemas.microsoft.com/office/drawing/2014/main" id="{7C1B1334-E17B-494D-8283-ABC3212184DE}"/>
                </a:ext>
              </a:extLst>
            </p:cNvPr>
            <p:cNvSpPr/>
            <p:nvPr/>
          </p:nvSpPr>
          <p:spPr>
            <a:xfrm>
              <a:off x="7308342" y="35834"/>
              <a:ext cx="3203971" cy="604800"/>
            </a:xfrm>
            <a:prstGeom prst="rect">
              <a:avLst/>
            </a:prstGeom>
          </p:spPr>
          <p:style>
            <a:lnRef idx="2">
              <a:schemeClr val="accent4">
                <a:hueOff val="9800891"/>
                <a:satOff val="-40777"/>
                <a:lumOff val="9608"/>
                <a:alphaOff val="0"/>
              </a:schemeClr>
            </a:lnRef>
            <a:fillRef idx="1">
              <a:schemeClr val="accent4">
                <a:hueOff val="9800891"/>
                <a:satOff val="-40777"/>
                <a:lumOff val="9608"/>
                <a:alphaOff val="0"/>
              </a:schemeClr>
            </a:fillRef>
            <a:effectRef idx="0">
              <a:schemeClr val="accent4">
                <a:hueOff val="9800891"/>
                <a:satOff val="-40777"/>
                <a:lumOff val="9608"/>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ZoneTexte 15">
              <a:extLst>
                <a:ext uri="{FF2B5EF4-FFF2-40B4-BE49-F238E27FC236}">
                  <a16:creationId xmlns:a16="http://schemas.microsoft.com/office/drawing/2014/main" id="{2CFE9CB2-54F1-4071-A376-C89AAFF7EA23}"/>
                </a:ext>
              </a:extLst>
            </p:cNvPr>
            <p:cNvSpPr txBox="1"/>
            <p:nvPr/>
          </p:nvSpPr>
          <p:spPr>
            <a:xfrm>
              <a:off x="7308342"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PMESII-PT</a:t>
              </a:r>
            </a:p>
          </p:txBody>
        </p:sp>
      </p:grpSp>
      <p:grpSp>
        <p:nvGrpSpPr>
          <p:cNvPr id="12" name="Groupe 11">
            <a:extLst>
              <a:ext uri="{FF2B5EF4-FFF2-40B4-BE49-F238E27FC236}">
                <a16:creationId xmlns:a16="http://schemas.microsoft.com/office/drawing/2014/main" id="{7444B9BE-6CD4-42DF-B162-521004E3F595}"/>
              </a:ext>
            </a:extLst>
          </p:cNvPr>
          <p:cNvGrpSpPr/>
          <p:nvPr/>
        </p:nvGrpSpPr>
        <p:grpSpPr>
          <a:xfrm>
            <a:off x="8146542" y="2389905"/>
            <a:ext cx="3371690" cy="3674868"/>
            <a:chOff x="7308342" y="640634"/>
            <a:chExt cx="3371690" cy="3674868"/>
          </a:xfrm>
        </p:grpSpPr>
        <p:sp>
          <p:nvSpPr>
            <p:cNvPr id="13" name="Rectangle 12">
              <a:extLst>
                <a:ext uri="{FF2B5EF4-FFF2-40B4-BE49-F238E27FC236}">
                  <a16:creationId xmlns:a16="http://schemas.microsoft.com/office/drawing/2014/main" id="{75DC3FD8-28F6-4D12-9ADB-4559E3EA4EF7}"/>
                </a:ext>
              </a:extLst>
            </p:cNvPr>
            <p:cNvSpPr/>
            <p:nvPr/>
          </p:nvSpPr>
          <p:spPr>
            <a:xfrm>
              <a:off x="7308342" y="640634"/>
              <a:ext cx="3203971" cy="3674868"/>
            </a:xfrm>
            <a:prstGeom prst="rect">
              <a:avLst/>
            </a:prstGeom>
          </p:spPr>
          <p:style>
            <a:lnRef idx="2">
              <a:schemeClr val="accent4">
                <a:tint val="40000"/>
                <a:alpha val="90000"/>
                <a:hueOff val="10861925"/>
                <a:satOff val="-51245"/>
                <a:lumOff val="-1851"/>
                <a:alphaOff val="0"/>
              </a:schemeClr>
            </a:lnRef>
            <a:fillRef idx="1">
              <a:schemeClr val="accent4">
                <a:tint val="40000"/>
                <a:alpha val="90000"/>
                <a:hueOff val="10861925"/>
                <a:satOff val="-51245"/>
                <a:lumOff val="-1851"/>
                <a:alphaOff val="0"/>
              </a:schemeClr>
            </a:fillRef>
            <a:effectRef idx="0">
              <a:schemeClr val="accent4">
                <a:tint val="40000"/>
                <a:alpha val="90000"/>
                <a:hueOff val="10861925"/>
                <a:satOff val="-51245"/>
                <a:lumOff val="-1851"/>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4" name="ZoneTexte 13">
              <a:extLst>
                <a:ext uri="{FF2B5EF4-FFF2-40B4-BE49-F238E27FC236}">
                  <a16:creationId xmlns:a16="http://schemas.microsoft.com/office/drawing/2014/main" id="{63B4F373-6D9D-40A2-9B38-0EFED3E36C00}"/>
                </a:ext>
              </a:extLst>
            </p:cNvPr>
            <p:cNvSpPr txBox="1"/>
            <p:nvPr/>
          </p:nvSpPr>
          <p:spPr>
            <a:xfrm>
              <a:off x="7308342" y="640634"/>
              <a:ext cx="3371690"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Politique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Militaire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Économique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lvl="1" indent="-228600" defTabSz="933450">
                <a:lnSpc>
                  <a:spcPct val="90000"/>
                </a:lnSpc>
                <a:spcBef>
                  <a:spcPct val="0"/>
                </a:spcBef>
                <a:spcAft>
                  <a:spcPct val="15000"/>
                </a:spcAft>
                <a:buFontTx/>
                <a:buChar char="•"/>
              </a:pPr>
              <a:r>
                <a:rPr lang="fr-FR" sz="2100">
                  <a:solidFill>
                    <a:prstClr val="black">
                      <a:hueOff val="0"/>
                      <a:satOff val="0"/>
                      <a:lumOff val="0"/>
                      <a:alphaOff val="0"/>
                    </a:prstClr>
                  </a:solidFill>
                  <a:latin typeface="Calibri" panose="020F0502020204030204"/>
                </a:rPr>
                <a:t>Social</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Infrastructures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Informations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I</a:t>
              </a: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nfrastructures physiques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Durée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p:txBody>
        </p:sp>
      </p:grpSp>
    </p:spTree>
    <p:extLst>
      <p:ext uri="{BB962C8B-B14F-4D97-AF65-F5344CB8AC3E}">
        <p14:creationId xmlns:p14="http://schemas.microsoft.com/office/powerpoint/2010/main" val="240969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69671"/>
        </a:solidFill>
        <a:effectLst/>
      </p:bgPr>
    </p:bg>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9ABDD1F-C3A2-4EBA-8B3B-385D708D51D8}"/>
              </a:ext>
            </a:extLst>
          </p:cNvPr>
          <p:cNvSpPr>
            <a:spLocks noGrp="1"/>
          </p:cNvSpPr>
          <p:nvPr>
            <p:ph idx="1"/>
          </p:nvPr>
        </p:nvSpPr>
        <p:spPr>
          <a:xfrm>
            <a:off x="419100" y="340518"/>
            <a:ext cx="11353800" cy="6176963"/>
          </a:xfrm>
          <a:noFill/>
        </p:spPr>
        <p:txBody>
          <a:bodyPr vert="horz" lIns="91440" tIns="45720" rIns="91440" bIns="45720" rtlCol="0" anchor="t">
            <a:normAutofit/>
          </a:bodyPr>
          <a:lstStyle/>
          <a:p>
            <a:pPr marL="457200" marR="0" indent="342900">
              <a:spcBef>
                <a:spcPts val="1145"/>
              </a:spcBef>
              <a:spcAft>
                <a:spcPts val="200"/>
              </a:spcAft>
              <a:buNone/>
            </a:pPr>
            <a:r>
              <a:rPr lang="fr-FR" b="1" i="0" noProof="0">
                <a:solidFill>
                  <a:srgbClr val="FFFFFF"/>
                </a:solidFill>
                <a:effectLst/>
                <a:latin typeface="Arial" panose="020B0604020202020204" pitchFamily="34" charset="0"/>
                <a:ea typeface="DengXian Light" panose="02010600030101010101" pitchFamily="2" charset="-122"/>
                <a:cs typeface="Times New Roman" panose="02020603050405020304" pitchFamily="18" charset="0"/>
              </a:rPr>
              <a:t>TÂCHE</a:t>
            </a:r>
          </a:p>
          <a:p>
            <a:pPr marL="457200" marR="0" indent="342900">
              <a:spcBef>
                <a:spcPts val="1145"/>
              </a:spcBef>
              <a:spcAft>
                <a:spcPts val="200"/>
              </a:spcAft>
              <a:buNone/>
            </a:pPr>
            <a:endParaRPr lang="fr-FR" sz="1800" b="1" i="1" noProof="0">
              <a:solidFill>
                <a:srgbClr val="0F4761"/>
              </a:solidFill>
              <a:effectLst/>
              <a:latin typeface="Trebuchet MS" panose="020B0603020202020204" pitchFamily="34" charset="0"/>
              <a:ea typeface="DengXian Light" panose="02010600030101010101" pitchFamily="2" charset="-122"/>
              <a:cs typeface="Times New Roman" panose="02020603050405020304" pitchFamily="18" charset="0"/>
            </a:endParaRPr>
          </a:p>
          <a:p>
            <a:pPr marL="800100" marR="678180" algn="just">
              <a:lnSpc>
                <a:spcPct val="102000"/>
              </a:lnSpc>
              <a:spcBef>
                <a:spcPts val="1215"/>
              </a:spcBef>
              <a:buNone/>
            </a:pPr>
            <a:r>
              <a:rPr lang="fr-FR" sz="1800" noProof="0">
                <a:solidFill>
                  <a:srgbClr val="FFFFFF"/>
                </a:solidFill>
                <a:effectLst/>
                <a:latin typeface="Trebuchet MS"/>
                <a:ea typeface="Trebuchet MS" panose="020B0603020202020204" pitchFamily="34" charset="0"/>
                <a:cs typeface="Trebuchet MS" panose="020B0603020202020204" pitchFamily="34" charset="0"/>
              </a:rPr>
              <a:t>Vous êtes officier(ère) dans votre bataillon d’infanterie et faites partie d’une équipe de planification composée de membres du personnel des branches S-2 (renseignement militaire</a:t>
            </a:r>
            <a:r>
              <a:rPr lang="fr-FR" sz="1800">
                <a:solidFill>
                  <a:srgbClr val="FFFFFF"/>
                </a:solidFill>
                <a:latin typeface="Trebuchet MS"/>
                <a:ea typeface="Trebuchet MS" panose="020B0603020202020204" pitchFamily="34" charset="0"/>
                <a:cs typeface="Trebuchet MS" panose="020B0603020202020204" pitchFamily="34" charset="0"/>
              </a:rPr>
              <a:t> de maintien de la paix</a:t>
            </a:r>
            <a:r>
              <a:rPr lang="fr-FR" sz="1800" noProof="0">
                <a:solidFill>
                  <a:srgbClr val="FFFFFF"/>
                </a:solidFill>
                <a:effectLst/>
                <a:latin typeface="Trebuchet MS"/>
                <a:ea typeface="Trebuchet MS" panose="020B0603020202020204" pitchFamily="34" charset="0"/>
                <a:cs typeface="Trebuchet MS" panose="020B0603020202020204" pitchFamily="34" charset="0"/>
              </a:rPr>
              <a:t>), S-3 (opérations) et S-5 (planification). Compte tenu des troubles incessants survenus ces trois derniers jours dans la ville de </a:t>
            </a:r>
            <a:r>
              <a:rPr lang="fr-FR" sz="1800" noProof="0" err="1">
                <a:solidFill>
                  <a:srgbClr val="FFFFFF"/>
                </a:solidFill>
                <a:effectLst/>
                <a:latin typeface="Trebuchet MS"/>
                <a:ea typeface="Trebuchet MS" panose="020B0603020202020204" pitchFamily="34" charset="0"/>
                <a:cs typeface="Trebuchet MS" panose="020B0603020202020204" pitchFamily="34" charset="0"/>
              </a:rPr>
              <a:t>Corma</a:t>
            </a:r>
            <a:r>
              <a:rPr lang="fr-FR" sz="1800" noProof="0">
                <a:solidFill>
                  <a:srgbClr val="FFFFFF"/>
                </a:solidFill>
                <a:effectLst/>
                <a:latin typeface="Trebuchet MS"/>
                <a:ea typeface="Trebuchet MS" panose="020B0603020202020204" pitchFamily="34" charset="0"/>
                <a:cs typeface="Trebuchet MS" panose="020B0603020202020204" pitchFamily="34" charset="0"/>
              </a:rPr>
              <a:t>, vous avez été chargé(e) par le (la) Commandant(e) de votre bataillon d’infanterie de planifier une opération visant à assurer la protection des civils </a:t>
            </a:r>
            <a:r>
              <a:rPr lang="fr-FR" sz="1800">
                <a:solidFill>
                  <a:srgbClr val="FFFFFF"/>
                </a:solidFill>
                <a:latin typeface="Trebuchet MS"/>
                <a:ea typeface="Trebuchet MS" panose="020B0603020202020204" pitchFamily="34" charset="0"/>
                <a:cs typeface="Trebuchet MS" panose="020B0603020202020204" pitchFamily="34" charset="0"/>
              </a:rPr>
              <a:t>(POC) </a:t>
            </a:r>
            <a:r>
              <a:rPr lang="fr-FR" sz="1800" noProof="0">
                <a:solidFill>
                  <a:srgbClr val="FFFFFF"/>
                </a:solidFill>
                <a:effectLst/>
                <a:latin typeface="Trebuchet MS"/>
                <a:ea typeface="Trebuchet MS" panose="020B0603020202020204" pitchFamily="34" charset="0"/>
                <a:cs typeface="Trebuchet MS" panose="020B0603020202020204" pitchFamily="34" charset="0"/>
              </a:rPr>
              <a:t>à la lumière d’informations faisant état d’une attaque imminente. Il vous est demandé de sécuriser le centre du village, où se trouvent les commerces, et de surveiller les routes menant de la jungle voisine au centre du village.</a:t>
            </a:r>
            <a:endParaRPr lang="fr-FR" sz="1800" noProof="0">
              <a:effectLst/>
              <a:latin typeface="Trebuchet MS"/>
              <a:ea typeface="Trebuchet MS" panose="020B0603020202020204" pitchFamily="34" charset="0"/>
              <a:cs typeface="Trebuchet MS" panose="020B0603020202020204" pitchFamily="34" charset="0"/>
            </a:endParaRPr>
          </a:p>
          <a:p>
            <a:pPr marL="800100" marR="678180" algn="just">
              <a:lnSpc>
                <a:spcPct val="102000"/>
              </a:lnSpc>
              <a:spcBef>
                <a:spcPts val="640"/>
              </a:spcBef>
              <a:buNone/>
            </a:pPr>
            <a:r>
              <a:rPr lang="fr-FR" sz="1800" noProof="0">
                <a:solidFill>
                  <a:srgbClr val="FFFFFF"/>
                </a:solidFill>
                <a:effectLst/>
                <a:latin typeface="Trebuchet MS"/>
                <a:ea typeface="Trebuchet MS" panose="020B0603020202020204" pitchFamily="34" charset="0"/>
                <a:cs typeface="Trebuchet MS" panose="020B0603020202020204" pitchFamily="34" charset="0"/>
              </a:rPr>
              <a:t>Compte tenu du cadre fourni dans l’étude de cas, comment procèderiez-vous pour obtenir des informations tenant compte </a:t>
            </a:r>
            <a:r>
              <a:rPr lang="fr-FR" sz="1800">
                <a:solidFill>
                  <a:srgbClr val="FFFFFF"/>
                </a:solidFill>
                <a:latin typeface="Trebuchet MS"/>
                <a:ea typeface="Trebuchet MS" panose="020B0603020202020204" pitchFamily="34" charset="0"/>
                <a:cs typeface="Trebuchet MS" panose="020B0603020202020204" pitchFamily="34" charset="0"/>
              </a:rPr>
              <a:t>de la dimension de</a:t>
            </a:r>
            <a:r>
              <a:rPr lang="fr-FR" sz="1800" noProof="0">
                <a:solidFill>
                  <a:srgbClr val="FFFFFF"/>
                </a:solidFill>
                <a:effectLst/>
                <a:latin typeface="Trebuchet MS"/>
                <a:ea typeface="Trebuchet MS" panose="020B0603020202020204" pitchFamily="34" charset="0"/>
                <a:cs typeface="Trebuchet MS" panose="020B0603020202020204" pitchFamily="34" charset="0"/>
              </a:rPr>
              <a:t> genre</a:t>
            </a:r>
            <a:r>
              <a:rPr lang="fr-FR" sz="1800">
                <a:solidFill>
                  <a:srgbClr val="FFFFFF"/>
                </a:solidFill>
                <a:latin typeface="Trebuchet MS"/>
                <a:ea typeface="Trebuchet MS" panose="020B0603020202020204" pitchFamily="34" charset="0"/>
                <a:cs typeface="Trebuchet MS" panose="020B0603020202020204" pitchFamily="34" charset="0"/>
              </a:rPr>
              <a:t>,</a:t>
            </a:r>
            <a:r>
              <a:rPr lang="fr-FR" sz="1800" noProof="0">
                <a:solidFill>
                  <a:srgbClr val="FFFFFF"/>
                </a:solidFill>
                <a:effectLst/>
                <a:latin typeface="Trebuchet MS"/>
                <a:ea typeface="Trebuchet MS" panose="020B0603020202020204" pitchFamily="34" charset="0"/>
                <a:cs typeface="Trebuchet MS" panose="020B0603020202020204" pitchFamily="34" charset="0"/>
              </a:rPr>
              <a:t> notamment des données et des analyses</a:t>
            </a:r>
            <a:r>
              <a:rPr lang="fr-FR" sz="1800">
                <a:solidFill>
                  <a:srgbClr val="FFFFFF"/>
                </a:solidFill>
                <a:latin typeface="Trebuchet MS"/>
                <a:ea typeface="Trebuchet MS" panose="020B0603020202020204" pitchFamily="34" charset="0"/>
                <a:cs typeface="Trebuchet MS" panose="020B0603020202020204" pitchFamily="34" charset="0"/>
              </a:rPr>
              <a:t>,</a:t>
            </a:r>
            <a:r>
              <a:rPr lang="fr-FR" sz="1800" noProof="0">
                <a:solidFill>
                  <a:srgbClr val="FFFFFF"/>
                </a:solidFill>
                <a:effectLst/>
                <a:latin typeface="Trebuchet MS"/>
                <a:ea typeface="Trebuchet MS" panose="020B0603020202020204" pitchFamily="34" charset="0"/>
                <a:cs typeface="Trebuchet MS" panose="020B0603020202020204" pitchFamily="34" charset="0"/>
              </a:rPr>
              <a:t> et </a:t>
            </a:r>
            <a:r>
              <a:rPr lang="fr-FR" sz="1800">
                <a:solidFill>
                  <a:srgbClr val="FFFFFF"/>
                </a:solidFill>
                <a:latin typeface="Trebuchet MS"/>
                <a:ea typeface="Trebuchet MS" panose="020B0603020202020204" pitchFamily="34" charset="0"/>
                <a:cs typeface="Trebuchet MS" panose="020B0603020202020204" pitchFamily="34" charset="0"/>
              </a:rPr>
              <a:t>afin d'éclairer</a:t>
            </a:r>
            <a:r>
              <a:rPr lang="fr-FR" sz="1800" noProof="0">
                <a:solidFill>
                  <a:srgbClr val="FFFFFF"/>
                </a:solidFill>
                <a:effectLst/>
                <a:latin typeface="Trebuchet MS"/>
                <a:ea typeface="Trebuchet MS" panose="020B0603020202020204" pitchFamily="34" charset="0"/>
                <a:cs typeface="Trebuchet MS" panose="020B0603020202020204" pitchFamily="34" charset="0"/>
              </a:rPr>
              <a:t> la planification de votre opération ?</a:t>
            </a:r>
            <a:endParaRPr lang="fr-FR" sz="1800" noProof="0">
              <a:effectLst/>
              <a:latin typeface="Trebuchet MS"/>
              <a:ea typeface="Trebuchet MS" panose="020B0603020202020204" pitchFamily="34" charset="0"/>
              <a:cs typeface="Trebuchet MS" panose="020B0603020202020204" pitchFamily="34" charset="0"/>
            </a:endParaRPr>
          </a:p>
          <a:p>
            <a:pPr marL="571500" marR="621030" indent="0" algn="just">
              <a:lnSpc>
                <a:spcPct val="102000"/>
              </a:lnSpc>
              <a:spcBef>
                <a:spcPts val="615"/>
              </a:spcBef>
              <a:buNone/>
            </a:pPr>
            <a:r>
              <a:rPr lang="fr-FR" sz="1800" noProof="0">
                <a:solidFill>
                  <a:srgbClr val="FFFFFF"/>
                </a:solidFill>
                <a:effectLst/>
                <a:latin typeface="Trebuchet MS"/>
                <a:ea typeface="Trebuchet MS" panose="020B0603020202020204" pitchFamily="34" charset="0"/>
                <a:cs typeface="Trebuchet MS" panose="020B0603020202020204" pitchFamily="34" charset="0"/>
              </a:rPr>
              <a:t>Parmi les options proposées ci-dessous, laquelle choisiriez-vous ? Déterminez les avantages et les inconvénients de l’option choisie.</a:t>
            </a:r>
            <a:endParaRPr lang="fr-FR" sz="1800" noProof="0">
              <a:effectLst/>
              <a:latin typeface="Trebuchet MS"/>
              <a:ea typeface="Trebuchet MS" panose="020B0603020202020204" pitchFamily="34" charset="0"/>
              <a:cs typeface="Trebuchet MS" panose="020B0603020202020204" pitchFamily="34" charset="0"/>
            </a:endParaRPr>
          </a:p>
        </p:txBody>
      </p:sp>
    </p:spTree>
    <p:extLst>
      <p:ext uri="{BB962C8B-B14F-4D97-AF65-F5344CB8AC3E}">
        <p14:creationId xmlns:p14="http://schemas.microsoft.com/office/powerpoint/2010/main" val="3474446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80BB10-88FB-4D6F-B1AB-141F1C60B4BB}"/>
              </a:ext>
            </a:extLst>
          </p:cNvPr>
          <p:cNvSpPr>
            <a:spLocks noGrp="1"/>
          </p:cNvSpPr>
          <p:nvPr>
            <p:ph type="title"/>
          </p:nvPr>
        </p:nvSpPr>
        <p:spPr/>
        <p:txBody>
          <a:bodyPr/>
          <a:lstStyle/>
          <a:p>
            <a:r>
              <a:rPr lang="fr-FR" noProof="0"/>
              <a:t>Action </a:t>
            </a:r>
            <a:r>
              <a:rPr lang="fr-FR"/>
              <a:t>à </a:t>
            </a:r>
            <a:r>
              <a:rPr lang="fr-FR" noProof="0"/>
              <a:t>entreprendre</a:t>
            </a:r>
          </a:p>
        </p:txBody>
      </p:sp>
      <p:pic>
        <p:nvPicPr>
          <p:cNvPr id="10" name="Picture 9">
            <a:extLst>
              <a:ext uri="{FF2B5EF4-FFF2-40B4-BE49-F238E27FC236}">
                <a16:creationId xmlns:a16="http://schemas.microsoft.com/office/drawing/2014/main" id="{F5183E7F-9544-15A7-898A-DC4B066369C2}"/>
              </a:ext>
            </a:extLst>
          </p:cNvPr>
          <p:cNvPicPr>
            <a:picLocks noChangeAspect="1"/>
          </p:cNvPicPr>
          <p:nvPr/>
        </p:nvPicPr>
        <p:blipFill>
          <a:blip r:embed="rId3"/>
          <a:stretch>
            <a:fillRect/>
          </a:stretch>
        </p:blipFill>
        <p:spPr>
          <a:xfrm>
            <a:off x="2651144" y="1690688"/>
            <a:ext cx="6889712" cy="4535001"/>
          </a:xfrm>
          <a:prstGeom prst="rect">
            <a:avLst/>
          </a:prstGeom>
        </p:spPr>
      </p:pic>
    </p:spTree>
    <p:extLst>
      <p:ext uri="{BB962C8B-B14F-4D97-AF65-F5344CB8AC3E}">
        <p14:creationId xmlns:p14="http://schemas.microsoft.com/office/powerpoint/2010/main" val="7238755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A13D4FA1-4380-468B-8CA7-02492CFB41CB}"/>
</file>

<file path=customXml/itemProps2.xml><?xml version="1.0" encoding="utf-8"?>
<ds:datastoreItem xmlns:ds="http://schemas.openxmlformats.org/officeDocument/2006/customXml" ds:itemID="{D4F0A7C7-ECD3-4342-8768-76EE1119A11A}"/>
</file>

<file path=customXml/itemProps3.xml><?xml version="1.0" encoding="utf-8"?>
<ds:datastoreItem xmlns:ds="http://schemas.openxmlformats.org/officeDocument/2006/customXml" ds:itemID="{34CFEC81-C27D-4967-8677-1572756B89E0}"/>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14</Slides>
  <Notes>14</Notes>
  <HiddenSlides>0</HiddenSlides>
  <ScaleCrop>false</ScaleCrop>
  <HeadingPairs>
    <vt:vector size="4" baseType="variant">
      <vt:variant>
        <vt:lpstr>Thème</vt:lpstr>
      </vt:variant>
      <vt:variant>
        <vt:i4>2</vt:i4>
      </vt:variant>
      <vt:variant>
        <vt:lpstr>Titres des diapositives</vt:lpstr>
      </vt:variant>
      <vt:variant>
        <vt:i4>14</vt:i4>
      </vt:variant>
    </vt:vector>
  </HeadingPairs>
  <TitlesOfParts>
    <vt:vector size="16" baseType="lpstr">
      <vt:lpstr>Office Theme</vt:lpstr>
      <vt:lpstr>Thème Office</vt:lpstr>
      <vt:lpstr>ÉTUDE DE CAS N° 1 : PLANIFIER DES OPÉRATIONS MILITAIRES EN TENANT COMPTE DES QUESTIONS DE GENRE</vt:lpstr>
      <vt:lpstr>Présentation PowerPoint</vt:lpstr>
      <vt:lpstr>Présentation PowerPoint</vt:lpstr>
      <vt:lpstr>Présentation PowerPoint</vt:lpstr>
      <vt:lpstr>Cadre</vt:lpstr>
      <vt:lpstr>Cadre (Suite)</vt:lpstr>
      <vt:lpstr>Cadre commun d’analyse</vt:lpstr>
      <vt:lpstr>Présentation PowerPoint</vt:lpstr>
      <vt:lpstr>Action à entreprendre</vt:lpstr>
      <vt:lpstr>Scénario</vt:lpstr>
      <vt:lpstr>Scénario</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3</cp:revision>
  <dcterms:created xsi:type="dcterms:W3CDTF">2025-06-10T14:06:33Z</dcterms:created>
  <dcterms:modified xsi:type="dcterms:W3CDTF">2025-08-29T14:21:55Z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